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2"/>
  </p:notesMasterIdLst>
  <p:sldIdLst>
    <p:sldId id="324" r:id="rId3"/>
    <p:sldId id="341" r:id="rId4"/>
    <p:sldId id="381" r:id="rId5"/>
    <p:sldId id="396" r:id="rId6"/>
    <p:sldId id="397" r:id="rId7"/>
    <p:sldId id="353" r:id="rId8"/>
    <p:sldId id="399" r:id="rId9"/>
    <p:sldId id="382" r:id="rId10"/>
    <p:sldId id="260" r:id="rId11"/>
    <p:sldId id="262" r:id="rId12"/>
    <p:sldId id="340" r:id="rId13"/>
    <p:sldId id="352" r:id="rId14"/>
    <p:sldId id="365" r:id="rId15"/>
    <p:sldId id="364" r:id="rId16"/>
    <p:sldId id="376" r:id="rId17"/>
    <p:sldId id="348" r:id="rId18"/>
    <p:sldId id="398" r:id="rId19"/>
    <p:sldId id="263" r:id="rId20"/>
    <p:sldId id="264" r:id="rId21"/>
  </p:sldIdLst>
  <p:sldSz cx="12192000" cy="6858000"/>
  <p:notesSz cx="7010400" cy="93964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7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714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Graph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Quicksand" panose="020B0604020202020204" charset="0"/>
                <a:ea typeface="+mn-ea"/>
                <a:cs typeface="+mn-cs"/>
              </a:defRPr>
            </a:pPr>
            <a:r>
              <a:rPr lang="en-US" dirty="0">
                <a:solidFill>
                  <a:schemeClr val="tx1"/>
                </a:solidFill>
                <a:latin typeface="Quicksand" panose="020B0604020202020204" charset="0"/>
              </a:rPr>
              <a:t>General Fund Expenditure</a:t>
            </a:r>
            <a:r>
              <a:rPr lang="en-US" baseline="0" dirty="0">
                <a:solidFill>
                  <a:schemeClr val="tx1"/>
                </a:solidFill>
                <a:latin typeface="Quicksand" panose="020B0604020202020204" charset="0"/>
              </a:rPr>
              <a:t> Budget</a:t>
            </a:r>
            <a:r>
              <a:rPr lang="en-US" dirty="0">
                <a:solidFill>
                  <a:schemeClr val="tx1"/>
                </a:solidFill>
                <a:latin typeface="Quicksand" panose="020B0604020202020204" charset="0"/>
              </a:rPr>
              <a:t> ($72.4M)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Quicksand" panose="020B060402020202020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3130534621135013"/>
          <c:y val="0.32983356399951075"/>
          <c:w val="0"/>
          <c:h val="1.431445322076136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Quicksand" panose="020B060402020202020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General</a:t>
            </a:r>
            <a:r>
              <a:rPr lang="en-US" baseline="0"/>
              <a:t> fund expense budget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General</a:t>
            </a:r>
            <a:r>
              <a:rPr lang="en-US" baseline="0" dirty="0"/>
              <a:t> fund expense budget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6EA-4323-8904-67231354937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6EA-4323-8904-67231354937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6EA-4323-8904-67231354937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56EA-4323-8904-67231354937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56EA-4323-8904-67231354937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56EA-4323-8904-67231354937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56EA-4323-8904-67231354937A}"/>
              </c:ext>
            </c:extLst>
          </c:dPt>
          <c:dLbls>
            <c:dLbl>
              <c:idx val="0"/>
              <c:layout>
                <c:manualLayout>
                  <c:x val="1.8195122580201492E-2"/>
                  <c:y val="1.0863708256574051E-7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521043771043767"/>
                      <c:h val="0.1033559577677224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6EA-4323-8904-67231354937A}"/>
                </c:ext>
              </c:extLst>
            </c:dLbl>
            <c:dLbl>
              <c:idx val="1"/>
              <c:layout>
                <c:manualLayout>
                  <c:x val="4.9126709188643994E-2"/>
                  <c:y val="1.0863708261632858E-7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00104390360296"/>
                      <c:h val="0.1033559577677224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56EA-4323-8904-67231354937A}"/>
                </c:ext>
              </c:extLst>
            </c:dLbl>
            <c:dLbl>
              <c:idx val="2"/>
              <c:layout>
                <c:manualLayout>
                  <c:x val="-2.3653566229985452E-2"/>
                  <c:y val="8.2781456953643397E-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6EA-4323-8904-67231354937A}"/>
                </c:ext>
              </c:extLst>
            </c:dLbl>
            <c:dLbl>
              <c:idx val="3"/>
              <c:layout>
                <c:manualLayout>
                  <c:x val="-2.1834061135371188E-2"/>
                  <c:y val="0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6EA-4323-8904-67231354937A}"/>
                </c:ext>
              </c:extLst>
            </c:dLbl>
            <c:dLbl>
              <c:idx val="4"/>
              <c:layout>
                <c:manualLayout>
                  <c:x val="-0.12739042854359361"/>
                  <c:y val="5.1111140080999755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6EA-4323-8904-67231354937A}"/>
                </c:ext>
              </c:extLst>
            </c:dLbl>
            <c:dLbl>
              <c:idx val="5"/>
              <c:layout>
                <c:manualLayout>
                  <c:x val="-0.12377835276049012"/>
                  <c:y val="1.3954867810397873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6EA-4323-8904-67231354937A}"/>
                </c:ext>
              </c:extLst>
            </c:dLbl>
            <c:dLbl>
              <c:idx val="6"/>
              <c:layout>
                <c:manualLayout>
                  <c:x val="0.22639972950979381"/>
                  <c:y val="3.3662069145330334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6EA-4323-8904-67231354937A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eparator>,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Academic Salaries - $23.5M</c:v>
                </c:pt>
                <c:pt idx="1">
                  <c:v>Classified Salaries - $14.8M</c:v>
                </c:pt>
                <c:pt idx="2">
                  <c:v>Benefits - $21.0M</c:v>
                </c:pt>
                <c:pt idx="3">
                  <c:v>Supplies - $1.4M</c:v>
                </c:pt>
                <c:pt idx="4">
                  <c:v>Operating - $12.1M</c:v>
                </c:pt>
                <c:pt idx="5">
                  <c:v>Capital Outlay - $0.2M</c:v>
                </c:pt>
                <c:pt idx="6">
                  <c:v>Other Outgo - $0.1M</c:v>
                </c:pt>
              </c:strCache>
            </c:strRef>
          </c:cat>
          <c:val>
            <c:numRef>
              <c:f>Sheet1!$B$2:$B$8</c:f>
              <c:numCache>
                <c:formatCode>_(* #,##0.0_);_(* \(#,##0.0\);_(* "-"??_);_(@_)</c:formatCode>
                <c:ptCount val="7"/>
                <c:pt idx="0">
                  <c:v>23.520609480000001</c:v>
                </c:pt>
                <c:pt idx="1">
                  <c:v>14.828777130000001</c:v>
                </c:pt>
                <c:pt idx="2">
                  <c:v>20.977942460000001</c:v>
                </c:pt>
                <c:pt idx="3">
                  <c:v>1.38918845</c:v>
                </c:pt>
                <c:pt idx="4">
                  <c:v>12.12497349</c:v>
                </c:pt>
                <c:pt idx="5">
                  <c:v>0.15604399999999999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6EA-4323-8904-67231354937A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71452"/>
          </a:xfrm>
          <a:prstGeom prst="rect">
            <a:avLst/>
          </a:prstGeom>
        </p:spPr>
        <p:txBody>
          <a:bodyPr vert="horz" lIns="93744" tIns="46872" rIns="93744" bIns="4687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71452"/>
          </a:xfrm>
          <a:prstGeom prst="rect">
            <a:avLst/>
          </a:prstGeom>
        </p:spPr>
        <p:txBody>
          <a:bodyPr vert="horz" lIns="93744" tIns="46872" rIns="93744" bIns="46872" rtlCol="0"/>
          <a:lstStyle>
            <a:lvl1pPr algn="r">
              <a:defRPr sz="1200"/>
            </a:lvl1pPr>
          </a:lstStyle>
          <a:p>
            <a:fld id="{47AA7FD0-EDA3-4EF9-AC56-725A64346AC1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74750"/>
            <a:ext cx="5638800" cy="3171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44" tIns="46872" rIns="93744" bIns="4687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522024"/>
            <a:ext cx="5608320" cy="3699838"/>
          </a:xfrm>
          <a:prstGeom prst="rect">
            <a:avLst/>
          </a:prstGeom>
        </p:spPr>
        <p:txBody>
          <a:bodyPr vert="horz" lIns="93744" tIns="46872" rIns="93744" bIns="4687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24962"/>
            <a:ext cx="3037840" cy="471451"/>
          </a:xfrm>
          <a:prstGeom prst="rect">
            <a:avLst/>
          </a:prstGeom>
        </p:spPr>
        <p:txBody>
          <a:bodyPr vert="horz" lIns="93744" tIns="46872" rIns="93744" bIns="4687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924962"/>
            <a:ext cx="3037840" cy="471451"/>
          </a:xfrm>
          <a:prstGeom prst="rect">
            <a:avLst/>
          </a:prstGeom>
        </p:spPr>
        <p:txBody>
          <a:bodyPr vert="horz" lIns="93744" tIns="46872" rIns="93744" bIns="46872" rtlCol="0" anchor="b"/>
          <a:lstStyle>
            <a:lvl1pPr algn="r">
              <a:defRPr sz="1200"/>
            </a:lvl1pPr>
          </a:lstStyle>
          <a:p>
            <a:fld id="{21B14493-507C-4A02-B71D-D06465F5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458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7443">
              <a:defRPr/>
            </a:pPr>
            <a:fld id="{69F47457-42E0-40E6-AA75-116C82A00306}" type="slidenum">
              <a:rPr lang="en-US">
                <a:solidFill>
                  <a:prstClr val="black"/>
                </a:solidFill>
                <a:latin typeface="Calibri"/>
              </a:rPr>
              <a:pPr defTabSz="937443">
                <a:defRPr/>
              </a:pPr>
              <a:t>1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082024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9:notes"/>
          <p:cNvSpPr txBox="1">
            <a:spLocks noGrp="1"/>
          </p:cNvSpPr>
          <p:nvPr>
            <p:ph type="body" idx="1"/>
          </p:nvPr>
        </p:nvSpPr>
        <p:spPr>
          <a:xfrm>
            <a:off x="701345" y="4416099"/>
            <a:ext cx="5607711" cy="4182457"/>
          </a:xfrm>
          <a:prstGeom prst="rect">
            <a:avLst/>
          </a:prstGeom>
        </p:spPr>
        <p:txBody>
          <a:bodyPr spcFirstLastPara="1" wrap="square" lIns="88125" tIns="44050" rIns="88125" bIns="440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B14493-507C-4A02-B71D-D06465F50B0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936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B14493-507C-4A02-B71D-D06465F50B0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4339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4:notes"/>
          <p:cNvSpPr txBox="1">
            <a:spLocks noGrp="1"/>
          </p:cNvSpPr>
          <p:nvPr>
            <p:ph type="body" idx="1"/>
          </p:nvPr>
        </p:nvSpPr>
        <p:spPr>
          <a:xfrm>
            <a:off x="701345" y="4416099"/>
            <a:ext cx="5607711" cy="4182457"/>
          </a:xfrm>
          <a:prstGeom prst="rect">
            <a:avLst/>
          </a:prstGeom>
        </p:spPr>
        <p:txBody>
          <a:bodyPr spcFirstLastPara="1" wrap="square" lIns="88125" tIns="44050" rIns="88125" bIns="440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4:notes"/>
          <p:cNvSpPr txBox="1">
            <a:spLocks noGrp="1"/>
          </p:cNvSpPr>
          <p:nvPr>
            <p:ph type="body" idx="1"/>
          </p:nvPr>
        </p:nvSpPr>
        <p:spPr>
          <a:xfrm>
            <a:off x="701345" y="4416099"/>
            <a:ext cx="5607711" cy="4182457"/>
          </a:xfrm>
          <a:prstGeom prst="rect">
            <a:avLst/>
          </a:prstGeom>
        </p:spPr>
        <p:txBody>
          <a:bodyPr spcFirstLastPara="1" wrap="square" lIns="88125" tIns="44050" rIns="88125" bIns="440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559591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5:notes"/>
          <p:cNvSpPr txBox="1">
            <a:spLocks noGrp="1"/>
          </p:cNvSpPr>
          <p:nvPr>
            <p:ph type="body" idx="1"/>
          </p:nvPr>
        </p:nvSpPr>
        <p:spPr>
          <a:xfrm>
            <a:off x="701345" y="4416099"/>
            <a:ext cx="5607711" cy="4182457"/>
          </a:xfrm>
          <a:prstGeom prst="rect">
            <a:avLst/>
          </a:prstGeom>
        </p:spPr>
        <p:txBody>
          <a:bodyPr spcFirstLastPara="1" wrap="square" lIns="88125" tIns="44050" rIns="88125" bIns="440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7:notes"/>
          <p:cNvSpPr txBox="1">
            <a:spLocks noGrp="1"/>
          </p:cNvSpPr>
          <p:nvPr>
            <p:ph type="body" idx="1"/>
          </p:nvPr>
        </p:nvSpPr>
        <p:spPr>
          <a:xfrm>
            <a:off x="701345" y="4416099"/>
            <a:ext cx="5607711" cy="4182457"/>
          </a:xfrm>
          <a:prstGeom prst="rect">
            <a:avLst/>
          </a:prstGeom>
        </p:spPr>
        <p:txBody>
          <a:bodyPr spcFirstLastPara="1" wrap="square" lIns="88125" tIns="44050" rIns="88125" bIns="440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B14493-507C-4A02-B71D-D06465F50B0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0892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8:notes"/>
          <p:cNvSpPr txBox="1">
            <a:spLocks noGrp="1"/>
          </p:cNvSpPr>
          <p:nvPr>
            <p:ph type="body" idx="1"/>
          </p:nvPr>
        </p:nvSpPr>
        <p:spPr>
          <a:xfrm>
            <a:off x="701345" y="4416099"/>
            <a:ext cx="5607711" cy="4182457"/>
          </a:xfrm>
          <a:prstGeom prst="rect">
            <a:avLst/>
          </a:prstGeom>
        </p:spPr>
        <p:txBody>
          <a:bodyPr spcFirstLastPara="1" wrap="square" lIns="88125" tIns="44050" rIns="88125" bIns="440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38D74-23E5-43FC-ACAE-5CF704895C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64F9C6-63A0-4408-B8C0-934616CAA8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E833D8-6029-48C7-81B0-59B8A8C77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1811B-6329-48AB-827F-37994F113253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F83C4-0059-4354-B3D8-40BF8DDC0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6D927-3739-4096-9CC1-16BB85DF4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8FECD-4781-45A3-9971-00C711832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916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1AF72-1C3F-48A1-BD3F-547ABF339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263B6F-8AD9-4EF3-A554-A32B05BF33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E54154-AB6D-408A-ACFB-2B5F14083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1811B-6329-48AB-827F-37994F113253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C3018F-F8EB-45A4-8BF2-971043B6B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44FA61-FF73-40F6-BFEA-516BC28DE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8FECD-4781-45A3-9971-00C711832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838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E01592-2E12-47FD-9B84-CDEB9ADDE8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726087-46F5-4BCD-AF33-60C29AF43E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9A1AC7-2D5C-4C12-9114-E7C37A3FA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1811B-6329-48AB-827F-37994F113253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A34F00-4E09-4964-90A0-159E3DF58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BE60B3-3F3D-4CED-B587-AF9885A37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8FECD-4781-45A3-9971-00C711832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742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5703482"/>
            <a:chOff x="0" y="0"/>
            <a:chExt cx="9144000" cy="5703482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6192207" cy="3600450"/>
            </a:xfrm>
            <a:prstGeom prst="rect">
              <a:avLst/>
            </a:prstGeom>
            <a:solidFill>
              <a:srgbClr val="4D1A28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endParaRP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6192207" y="0"/>
              <a:ext cx="2951793" cy="3600450"/>
            </a:xfrm>
            <a:prstGeom prst="rect">
              <a:avLst/>
            </a:prstGeom>
            <a:solidFill>
              <a:srgbClr val="E39123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3600451"/>
              <a:ext cx="6192207" cy="92579"/>
            </a:xfrm>
            <a:prstGeom prst="rect">
              <a:avLst/>
            </a:prstGeom>
            <a:solidFill>
              <a:srgbClr val="E39123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192207" y="3600450"/>
              <a:ext cx="2951793" cy="92580"/>
            </a:xfrm>
            <a:prstGeom prst="rect">
              <a:avLst/>
            </a:prstGeom>
            <a:solidFill>
              <a:srgbClr val="4D1A28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/>
              </a:endParaRP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5279" y="4447853"/>
              <a:ext cx="908595" cy="1255629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4800" y="1266825"/>
            <a:ext cx="7620000" cy="533400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bg1">
                    <a:lumMod val="95000"/>
                  </a:schemeClr>
                </a:solidFill>
                <a:latin typeface="Quicksand Bold" pitchFamily="2" charset="0"/>
              </a:defRPr>
            </a:lvl1pPr>
          </a:lstStyle>
          <a:p>
            <a:r>
              <a:rPr lang="en-US" dirty="0"/>
              <a:t>Click to add Presenter Name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4800" y="228601"/>
            <a:ext cx="7620000" cy="561653"/>
          </a:xfrm>
        </p:spPr>
        <p:txBody>
          <a:bodyPr>
            <a:normAutofit/>
          </a:bodyPr>
          <a:lstStyle>
            <a:lvl1pPr marL="0" indent="0" algn="l">
              <a:buNone/>
              <a:defRPr sz="2800" baseline="0">
                <a:solidFill>
                  <a:schemeClr val="bg1">
                    <a:lumMod val="95000"/>
                  </a:schemeClr>
                </a:solidFill>
                <a:latin typeface="Quicksand Bold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Presentation Title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716379" y="6203646"/>
            <a:ext cx="73808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GROWING LEADERS </a:t>
            </a:r>
            <a:r>
              <a:rPr kumimoji="0" lang="en-US" sz="1600" b="0" i="1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Opportunity. Engagement. Achievement.    www.hartnell.edu</a:t>
            </a: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304801" y="2819400"/>
            <a:ext cx="4669367" cy="457200"/>
          </a:xfrm>
        </p:spPr>
        <p:txBody>
          <a:bodyPr>
            <a:normAutofit/>
          </a:bodyPr>
          <a:lstStyle>
            <a:lvl1pPr marL="0" indent="0">
              <a:buNone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304800" y="1800225"/>
            <a:ext cx="6096000" cy="381000"/>
          </a:xfrm>
        </p:spPr>
        <p:txBody>
          <a:bodyPr>
            <a:normAutofit/>
          </a:bodyPr>
          <a:lstStyle>
            <a:lvl1pPr>
              <a:defRPr sz="1800" b="0" i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title or department</a:t>
            </a:r>
          </a:p>
        </p:txBody>
      </p:sp>
    </p:spTree>
    <p:extLst>
      <p:ext uri="{BB962C8B-B14F-4D97-AF65-F5344CB8AC3E}">
        <p14:creationId xmlns:p14="http://schemas.microsoft.com/office/powerpoint/2010/main" val="41443593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253700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742950" indent="-285750">
              <a:buClr>
                <a:srgbClr val="7D183F"/>
              </a:buClr>
              <a:buFont typeface="Arial" panose="020B0604020202020204" pitchFamily="34" charset="0"/>
              <a:buChar char="•"/>
              <a:defRPr/>
            </a:lvl2pPr>
            <a:lvl3pPr>
              <a:buClr>
                <a:srgbClr val="FCB816"/>
              </a:buClr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910633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" y="0"/>
            <a:ext cx="8226855" cy="685800"/>
          </a:xfrm>
        </p:spPr>
        <p:txBody>
          <a:bodyPr anchor="ctr">
            <a:normAutofit/>
          </a:bodyPr>
          <a:lstStyle>
            <a:lvl1pPr algn="l">
              <a:defRPr sz="2400" b="1" cap="all" baseline="0"/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14400" y="1066800"/>
            <a:ext cx="10363200" cy="5181600"/>
          </a:xfrm>
        </p:spPr>
        <p:txBody>
          <a:bodyPr anchor="ctr"/>
          <a:lstStyle>
            <a:lvl1pPr marL="0" indent="0">
              <a:buNone/>
              <a:defRPr sz="2000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6378728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 marL="742950" indent="-285750">
              <a:buClr>
                <a:srgbClr val="7D183F"/>
              </a:buClr>
              <a:buFont typeface="Arial" panose="020B0604020202020204" pitchFamily="34" charset="0"/>
              <a:buChar char="•"/>
              <a:defRPr sz="2400"/>
            </a:lvl2pPr>
            <a:lvl3pPr>
              <a:buClr>
                <a:srgbClr val="FCB816"/>
              </a:buCl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 marL="742950" indent="-285750">
              <a:buClr>
                <a:srgbClr val="7D183F"/>
              </a:buClr>
              <a:buFont typeface="Arial" panose="020B0604020202020204" pitchFamily="34" charset="0"/>
              <a:buChar char="•"/>
              <a:defRPr sz="2400"/>
            </a:lvl2pPr>
            <a:lvl3pPr>
              <a:buClr>
                <a:srgbClr val="FCB816"/>
              </a:buCl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199320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5386917" cy="639762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column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 marL="742950" indent="-285750">
              <a:buClr>
                <a:srgbClr val="7D183F"/>
              </a:buClr>
              <a:buFont typeface="Arial" panose="020B0604020202020204" pitchFamily="34" charset="0"/>
              <a:buChar char="•"/>
              <a:defRPr sz="2000"/>
            </a:lvl2pPr>
            <a:lvl3pPr>
              <a:buClr>
                <a:srgbClr val="FCB816"/>
              </a:buCl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column title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 marL="742950" indent="-285750">
              <a:buClr>
                <a:srgbClr val="7D183F"/>
              </a:buClr>
              <a:buFont typeface="Arial" panose="020B0604020202020204" pitchFamily="34" charset="0"/>
              <a:buChar char="•"/>
              <a:defRPr sz="2000"/>
            </a:lvl2pPr>
            <a:lvl3pPr>
              <a:buClr>
                <a:srgbClr val="FCB816"/>
              </a:buCl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242595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249859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438400" y="990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to insert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438400" y="5257800"/>
            <a:ext cx="7315200" cy="1143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3255398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25C30-39FB-46F3-B680-C2E11069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96E6A-BA35-41FD-A82F-7FB69B02E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86EA52-DF8A-45F1-8E57-9183C5C00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1811B-6329-48AB-827F-37994F113253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3C3016-A311-4287-B6D6-DF2709F59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8C408-2320-4914-B039-6B182AB2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8FECD-4781-45A3-9971-00C711832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361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B3450-D8D0-4AAC-95C3-EBECCAC2C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8A8662-66AF-487C-A8AF-6630020A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E44400-7A04-4433-B180-5EEFAED23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1811B-6329-48AB-827F-37994F113253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5BFBB-EB59-4510-BCEA-8D4C2774E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CC5A95-6B2E-4F27-A24E-30997B63F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8FECD-4781-45A3-9971-00C711832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953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8EA75-2935-4203-8082-C006DC8A4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77167-C77D-4C72-86AC-04DEF848F9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D11AF9-A17B-41F2-A514-9B6A2E02F5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904166-FCAC-4843-A911-5A822AF9C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1811B-6329-48AB-827F-37994F113253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7C0AA2-8B2A-4ACC-A552-D7A3B09EE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4C8702-E675-4106-B8EB-6F5C7B974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8FECD-4781-45A3-9971-00C711832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552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2D69C-1FC2-4806-BB33-3EFDCF49A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A7D2D1-E321-41EB-8F63-6E88549A4C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35FF66-BA19-4A5F-BBB5-EE804B657C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0C1C19-B47A-402C-BBC9-8FF9B13257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33E09A-1622-4C97-BBAA-3B6923E89A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325604-33EC-4102-971C-616E005B7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1811B-6329-48AB-827F-37994F113253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1E5BBD-00FA-4556-921E-3958D6501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4E183-8F7A-4878-81EE-B1D2143C3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8FECD-4781-45A3-9971-00C711832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073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FE840-96CA-44ED-AB4B-1138E1334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88BA52-9E3C-4ADD-B89D-E4B90CC37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1811B-6329-48AB-827F-37994F113253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072F07-0107-4688-893E-1C8B765A4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37CD65-8E6C-43E1-AD70-74BCCB36B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8FECD-4781-45A3-9971-00C711832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608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307FB2-9ED6-4B29-B28B-868CAB048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1811B-6329-48AB-827F-37994F113253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DC405C-4640-4FC1-A9F8-D33E15EA6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12D6A1-E87C-4CA8-98EB-62CD4E629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8FECD-4781-45A3-9971-00C711832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471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83521-FCA6-4F53-BB7E-AF2D286E5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CCA8A4-3EAF-4326-8279-A59AE6B4CD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D43B89-5E1D-4293-A76F-3F96EF3EE8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F06C1A-83D1-467E-AEC3-88B7D4C38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1811B-6329-48AB-827F-37994F113253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A6CF91-CCB4-4AA5-BEEE-83AB4BE2A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3C7AE8-5FB7-4D2F-A288-4CDF97792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8FECD-4781-45A3-9971-00C711832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647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15E96-BDD2-42F3-AC34-AFE13E9A0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45FF2B-CF46-4057-A1B0-F4D97F7E0E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2C452F-A03A-48FB-9E3E-9CAEEE2834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40CE6E-3487-420D-9512-65F32921E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1811B-6329-48AB-827F-37994F113253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3D46AC-F54A-4F10-A357-6F73D13C2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80AB1D-2809-4C23-A24F-F56F9BBD1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8FECD-4781-45A3-9971-00C711832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628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77FDE7-3C8C-452D-B28C-3FE6587FF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85EC32-24B5-4B0B-8DEC-4BF38BD0C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AAFD2A-6DDE-4B11-A4CA-F224E16B7C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1811B-6329-48AB-827F-37994F113253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32B35C-2A79-4F1E-8123-2F6E9C4DC3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F4D71A-8F7B-4DE5-AD55-3850B1B445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8FECD-4781-45A3-9971-00C711832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939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0" y="1"/>
            <a:ext cx="12192000" cy="776445"/>
            <a:chOff x="0" y="0"/>
            <a:chExt cx="9144000" cy="776445"/>
          </a:xfrm>
        </p:grpSpPr>
        <p:grpSp>
          <p:nvGrpSpPr>
            <p:cNvPr id="8" name="Group 7"/>
            <p:cNvGrpSpPr/>
            <p:nvPr/>
          </p:nvGrpSpPr>
          <p:grpSpPr>
            <a:xfrm>
              <a:off x="0" y="0"/>
              <a:ext cx="9144000" cy="776445"/>
              <a:chOff x="0" y="0"/>
              <a:chExt cx="9144000" cy="776445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0" y="0"/>
                <a:ext cx="6192207" cy="683866"/>
              </a:xfrm>
              <a:prstGeom prst="rect">
                <a:avLst/>
              </a:prstGeom>
              <a:solidFill>
                <a:srgbClr val="4D1A28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</a:endParaRPr>
              </a:p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C0504D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0" y="683866"/>
                <a:ext cx="6192207" cy="92579"/>
              </a:xfrm>
              <a:prstGeom prst="rect">
                <a:avLst/>
              </a:prstGeom>
              <a:solidFill>
                <a:srgbClr val="E39123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C0504D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6192207" y="683865"/>
                <a:ext cx="2951793" cy="92580"/>
              </a:xfrm>
              <a:prstGeom prst="rect">
                <a:avLst/>
              </a:prstGeom>
              <a:solidFill>
                <a:srgbClr val="4D1A28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C0504D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pic>
          <p:nvPicPr>
            <p:cNvPr id="9" name="Picture 8" descr="Hartnell Logo CMYK 121813.eps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41574" y="148552"/>
              <a:ext cx="463111" cy="439685"/>
            </a:xfrm>
            <a:prstGeom prst="rect">
              <a:avLst/>
            </a:prstGeom>
          </p:spPr>
        </p:pic>
        <p:pic>
          <p:nvPicPr>
            <p:cNvPr id="10" name="Picture 9" descr="Hartnell Logo RGB-Horz 101314.jpg"/>
            <p:cNvPicPr>
              <a:picLocks noChangeAspect="1"/>
            </p:cNvPicPr>
            <p:nvPr/>
          </p:nvPicPr>
          <p:blipFill rotWithShape="1"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0177" b="6844"/>
            <a:stretch/>
          </p:blipFill>
          <p:spPr>
            <a:xfrm>
              <a:off x="6838151" y="237585"/>
              <a:ext cx="2159311" cy="229444"/>
            </a:xfrm>
            <a:prstGeom prst="rect">
              <a:avLst/>
            </a:prstGeom>
          </p:spPr>
        </p:pic>
      </p:grpSp>
      <p:sp>
        <p:nvSpPr>
          <p:cNvPr id="14" name="TextBox 13"/>
          <p:cNvSpPr txBox="1"/>
          <p:nvPr/>
        </p:nvSpPr>
        <p:spPr>
          <a:xfrm>
            <a:off x="716379" y="6203646"/>
            <a:ext cx="73808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GROWING LEADERS </a:t>
            </a:r>
            <a:r>
              <a:rPr kumimoji="0" lang="en-US" sz="1400" b="0" i="1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Opportunity. Engagement. Achievement.    www.hartnell.edu</a:t>
            </a: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697" y="16737"/>
            <a:ext cx="8220579" cy="667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slide title</a:t>
            </a:r>
          </a:p>
        </p:txBody>
      </p:sp>
    </p:spTree>
    <p:extLst>
      <p:ext uri="{BB962C8B-B14F-4D97-AF65-F5344CB8AC3E}">
        <p14:creationId xmlns:p14="http://schemas.microsoft.com/office/powerpoint/2010/main" val="150850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kern="1200" baseline="0">
          <a:solidFill>
            <a:schemeClr val="bg1">
              <a:lumMod val="95000"/>
            </a:schemeClr>
          </a:solidFill>
          <a:latin typeface="Quicksand Bold" pitchFamily="2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3200" kern="1200" baseline="0">
          <a:solidFill>
            <a:schemeClr val="tx1"/>
          </a:solidFill>
          <a:latin typeface="Quicksand Bold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 baseline="0">
          <a:solidFill>
            <a:schemeClr val="tx1"/>
          </a:solidFill>
          <a:latin typeface="Quicksand Bold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Quicksand Bold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 baseline="0">
          <a:solidFill>
            <a:schemeClr val="tx1"/>
          </a:solidFill>
          <a:latin typeface="Quicksand Bold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 baseline="0">
          <a:solidFill>
            <a:schemeClr val="tx1"/>
          </a:solidFill>
          <a:latin typeface="Quicksand Bold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04802" y="3869267"/>
            <a:ext cx="5113866" cy="2523066"/>
          </a:xfrm>
        </p:spPr>
        <p:txBody>
          <a:bodyPr>
            <a:normAutofit fontScale="90000"/>
          </a:bodyPr>
          <a:lstStyle/>
          <a:p>
            <a:br>
              <a:rPr lang="en-US" dirty="0">
                <a:solidFill>
                  <a:schemeClr val="tx1"/>
                </a:solidFill>
                <a:latin typeface="Quicksand Bold" charset="0"/>
                <a:cs typeface="Times New Roman" panose="02020603050405020304" pitchFamily="18" charset="0"/>
              </a:rPr>
            </a:br>
            <a:br>
              <a:rPr lang="en-US" dirty="0">
                <a:solidFill>
                  <a:schemeClr val="tx1"/>
                </a:solidFill>
                <a:latin typeface="Quicksand Bold" charset="0"/>
                <a:cs typeface="Times New Roman" panose="02020603050405020304" pitchFamily="18" charset="0"/>
              </a:rPr>
            </a:br>
            <a:br>
              <a:rPr lang="en-US" dirty="0">
                <a:solidFill>
                  <a:schemeClr val="tx1"/>
                </a:solidFill>
                <a:latin typeface="Quicksand Bold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tx1"/>
                </a:solidFill>
                <a:latin typeface="Quicksand Bold" charset="0"/>
                <a:cs typeface="Times New Roman" panose="02020603050405020304" pitchFamily="18" charset="0"/>
              </a:rPr>
              <a:t>Graciano Mendoza</a:t>
            </a:r>
            <a:br>
              <a:rPr lang="en-US" dirty="0">
                <a:solidFill>
                  <a:schemeClr val="tx1"/>
                </a:solidFill>
                <a:latin typeface="Quicksand Bold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tx1"/>
                </a:solidFill>
                <a:latin typeface="Quicksand Bold" charset="0"/>
                <a:cs typeface="Times New Roman" panose="02020603050405020304" pitchFamily="18" charset="0"/>
              </a:rPr>
              <a:t>Vice President of Administrative Services</a:t>
            </a:r>
            <a:br>
              <a:rPr lang="en-US" dirty="0">
                <a:solidFill>
                  <a:schemeClr val="tx1"/>
                </a:solidFill>
                <a:latin typeface="Quicksand Bold" charset="0"/>
                <a:cs typeface="Times New Roman" panose="02020603050405020304" pitchFamily="18" charset="0"/>
              </a:rPr>
            </a:br>
            <a:br>
              <a:rPr lang="en-US" dirty="0">
                <a:solidFill>
                  <a:schemeClr val="tx1"/>
                </a:solidFill>
                <a:latin typeface="Quicksand Bold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tx1"/>
                </a:solidFill>
                <a:latin typeface="Quicksand Bold" charset="0"/>
                <a:cs typeface="Times New Roman" panose="02020603050405020304" pitchFamily="18" charset="0"/>
              </a:rPr>
              <a:t>David Techaira</a:t>
            </a:r>
            <a:br>
              <a:rPr lang="en-US" dirty="0">
                <a:solidFill>
                  <a:schemeClr val="tx1"/>
                </a:solidFill>
                <a:latin typeface="Quicksand Bold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tx1"/>
                </a:solidFill>
                <a:latin typeface="Quicksand Bold" charset="0"/>
                <a:cs typeface="Times New Roman" panose="02020603050405020304" pitchFamily="18" charset="0"/>
              </a:rPr>
              <a:t>Executive Director of Fiscal and Auxiliary Services</a:t>
            </a:r>
            <a:br>
              <a:rPr lang="en-US" dirty="0">
                <a:solidFill>
                  <a:schemeClr val="tx1"/>
                </a:solidFill>
                <a:latin typeface="Quicksand Bold" charset="0"/>
                <a:cs typeface="Times New Roman" panose="02020603050405020304" pitchFamily="18" charset="0"/>
              </a:rPr>
            </a:br>
            <a:br>
              <a:rPr lang="en-US" dirty="0">
                <a:solidFill>
                  <a:schemeClr val="tx1"/>
                </a:solidFill>
                <a:latin typeface="Quicksand Bold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tx1"/>
                </a:solidFill>
                <a:latin typeface="Quicksand Bold" charset="0"/>
                <a:cs typeface="Times New Roman" panose="02020603050405020304" pitchFamily="18" charset="0"/>
              </a:rPr>
              <a:t>September 3, 2024</a:t>
            </a:r>
            <a:br>
              <a:rPr lang="en-US" dirty="0">
                <a:solidFill>
                  <a:schemeClr val="tx1"/>
                </a:solidFill>
                <a:latin typeface="Quicksand Bold" charset="0"/>
                <a:cs typeface="Times New Roman" panose="02020603050405020304" pitchFamily="18" charset="0"/>
              </a:rPr>
            </a:br>
            <a:br>
              <a:rPr lang="en-US" dirty="0">
                <a:solidFill>
                  <a:schemeClr val="tx1"/>
                </a:solidFill>
                <a:latin typeface="Quicksand Bold" charset="0"/>
                <a:cs typeface="Times New Roman" panose="02020603050405020304" pitchFamily="18" charset="0"/>
              </a:rPr>
            </a:br>
            <a:br>
              <a:rPr lang="en-US" dirty="0">
                <a:solidFill>
                  <a:schemeClr val="tx1"/>
                </a:solidFill>
                <a:latin typeface="Quicksand Bold" charset="0"/>
                <a:cs typeface="Times New Roman" panose="02020603050405020304" pitchFamily="18" charset="0"/>
              </a:rPr>
            </a:br>
            <a:endParaRPr lang="en-US" dirty="0">
              <a:solidFill>
                <a:schemeClr val="tx1"/>
              </a:solidFill>
              <a:latin typeface="Quicksand Bold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752600" y="228600"/>
            <a:ext cx="5715000" cy="1828800"/>
          </a:xfrm>
        </p:spPr>
        <p:txBody>
          <a:bodyPr>
            <a:normAutofit/>
          </a:bodyPr>
          <a:lstStyle/>
          <a:p>
            <a:endParaRPr lang="en-US" sz="3800" b="1" dirty="0">
              <a:latin typeface="Quicksand Bold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04801" y="228600"/>
            <a:ext cx="4669367" cy="320040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3600" dirty="0">
                <a:latin typeface="Quicksand Bold" charset="0"/>
                <a:cs typeface="Times New Roman" panose="02020603050405020304" pitchFamily="18" charset="0"/>
              </a:rPr>
              <a:t> FY 2024-25 </a:t>
            </a:r>
          </a:p>
          <a:p>
            <a:pPr algn="ctr"/>
            <a:r>
              <a:rPr lang="en-US" sz="3600" dirty="0">
                <a:latin typeface="Quicksand Bold" charset="0"/>
                <a:cs typeface="Times New Roman" panose="02020603050405020304" pitchFamily="18" charset="0"/>
              </a:rPr>
              <a:t>Final Budget </a:t>
            </a:r>
          </a:p>
          <a:p>
            <a:pPr algn="ctr"/>
            <a:r>
              <a:rPr lang="en-US" sz="2400" dirty="0">
                <a:latin typeface="Quicksand Bold" charset="0"/>
                <a:cs typeface="Times New Roman" panose="02020603050405020304" pitchFamily="18" charset="0"/>
              </a:rPr>
              <a:t>and </a:t>
            </a:r>
          </a:p>
          <a:p>
            <a:pPr algn="ctr"/>
            <a:r>
              <a:rPr lang="en-US" sz="3600" dirty="0">
                <a:latin typeface="Quicksand Bold" charset="0"/>
                <a:cs typeface="Times New Roman" panose="02020603050405020304" pitchFamily="18" charset="0"/>
              </a:rPr>
              <a:t>Multi-Year </a:t>
            </a:r>
          </a:p>
          <a:p>
            <a:pPr algn="ctr"/>
            <a:r>
              <a:rPr lang="en-US" sz="3600" dirty="0">
                <a:latin typeface="Quicksand Bold" charset="0"/>
                <a:cs typeface="Times New Roman" panose="02020603050405020304" pitchFamily="18" charset="0"/>
              </a:rPr>
              <a:t>Projections</a:t>
            </a:r>
          </a:p>
          <a:p>
            <a:pPr algn="ctr"/>
            <a:r>
              <a:rPr lang="en-US" sz="2000" dirty="0">
                <a:latin typeface="Quicksand Bold" charset="0"/>
                <a:cs typeface="Times New Roman" panose="02020603050405020304" pitchFamily="18" charset="0"/>
              </a:rPr>
              <a:t>FY 2024-25 thru FY 2028-29 </a:t>
            </a:r>
          </a:p>
          <a:p>
            <a:pPr algn="ctr"/>
            <a:endParaRPr lang="en-US" sz="2800" dirty="0">
              <a:latin typeface="Quicksand Bold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560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7"/>
          <p:cNvSpPr txBox="1">
            <a:spLocks noGrp="1"/>
          </p:cNvSpPr>
          <p:nvPr>
            <p:ph type="title"/>
          </p:nvPr>
        </p:nvSpPr>
        <p:spPr>
          <a:xfrm>
            <a:off x="0" y="16737"/>
            <a:ext cx="7716207" cy="66712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rmAutofit/>
          </a:bodyPr>
          <a:lstStyle/>
          <a:p>
            <a:pPr>
              <a:spcBef>
                <a:spcPts val="0"/>
              </a:spcBef>
              <a:buClr>
                <a:srgbClr val="F2F2F2"/>
              </a:buClr>
              <a:buSzPct val="100000"/>
            </a:pPr>
            <a:r>
              <a:rPr lang="en-US" dirty="0">
                <a:solidFill>
                  <a:srgbClr val="F2F2F2"/>
                </a:solidFill>
              </a:rPr>
              <a:t>BUDGET SUMMARY BY FUND</a:t>
            </a:r>
            <a:endParaRPr dirty="0"/>
          </a:p>
        </p:txBody>
      </p:sp>
      <p:sp>
        <p:nvSpPr>
          <p:cNvPr id="105" name="Google Shape;105;p7"/>
          <p:cNvSpPr txBox="1">
            <a:spLocks noGrp="1"/>
          </p:cNvSpPr>
          <p:nvPr>
            <p:ph type="body" idx="1"/>
          </p:nvPr>
        </p:nvSpPr>
        <p:spPr>
          <a:xfrm>
            <a:off x="1981200" y="1143001"/>
            <a:ext cx="8229600" cy="4983163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ts val="3200"/>
            </a:pPr>
            <a:endParaRPr dirty="0"/>
          </a:p>
          <a:p>
            <a:pPr>
              <a:spcBef>
                <a:spcPts val="640"/>
              </a:spcBef>
              <a:buClr>
                <a:schemeClr val="dk1"/>
              </a:buClr>
              <a:buSzPts val="3200"/>
            </a:pP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67A8789-C052-40F0-B7C1-579798F183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7154" y="814788"/>
            <a:ext cx="5677692" cy="5639587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4E918-9176-4359-8C2E-09C34162C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1B2C3-273E-4BA9-96FA-1CB6EB8F4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10733"/>
            <a:ext cx="10972800" cy="4915431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pPr algn="ctr"/>
            <a:r>
              <a:rPr lang="en-US" dirty="0"/>
              <a:t>2)  MULTI-YEAR PROJECTIONS</a:t>
            </a:r>
          </a:p>
        </p:txBody>
      </p:sp>
    </p:spTree>
    <p:extLst>
      <p:ext uri="{BB962C8B-B14F-4D97-AF65-F5344CB8AC3E}">
        <p14:creationId xmlns:p14="http://schemas.microsoft.com/office/powerpoint/2010/main" val="3060660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C72CC-97C6-DA49-6658-CFBBE46B9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REVENUE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82489-10CB-D819-7A76-441CB0440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0" y="895351"/>
            <a:ext cx="10725150" cy="5513916"/>
          </a:xfrm>
        </p:spPr>
        <p:txBody>
          <a:bodyPr>
            <a:normAutofit fontScale="47500" lnSpcReduction="20000"/>
          </a:bodyPr>
          <a:lstStyle/>
          <a:p>
            <a:endParaRPr lang="en-US" dirty="0"/>
          </a:p>
          <a:p>
            <a:endParaRPr lang="en-US" sz="4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4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/>
              <a:t>FY 24-25 =&gt; 1.07 Percent Funded COLA (approx. =&gt; $713K)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4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/>
              <a:t>FY 24-25 =&gt; Includes Deficit Factor of 3.11%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4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/>
              <a:t>FY 25-26 thru FY 27-28 =&gt;  2.93%, 3.08% and 3.30% </a:t>
            </a:r>
          </a:p>
          <a:p>
            <a:r>
              <a:rPr lang="en-US" sz="4800" dirty="0"/>
              <a:t>       </a:t>
            </a:r>
            <a:r>
              <a:rPr lang="en-US" sz="4000" dirty="0"/>
              <a:t>(School Services of California Inc., as of May 21, 2024)</a:t>
            </a:r>
          </a:p>
          <a:p>
            <a:endParaRPr lang="en-US" sz="4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/>
              <a:t>FY 24-25 thru FY 27-28 =&gt; 0.5% Growth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4000" dirty="0"/>
          </a:p>
          <a:p>
            <a:endParaRPr lang="en-US" sz="2900" dirty="0"/>
          </a:p>
          <a:p>
            <a:endParaRPr lang="en-US" sz="29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0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1899707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04B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713E88-F6E0-4786-BE63-18EEB198D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484633"/>
            <a:ext cx="2613872" cy="56923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dirty="0">
                <a:solidFill>
                  <a:srgbClr val="FFFFFF"/>
                </a:solidFill>
              </a:rPr>
              <a:t>Multi-Year Projections for </a:t>
            </a:r>
            <a:br>
              <a:rPr lang="en-US" sz="3600" dirty="0">
                <a:solidFill>
                  <a:srgbClr val="FFFFFF"/>
                </a:solidFill>
              </a:rPr>
            </a:br>
            <a:r>
              <a:rPr lang="en-US" sz="3600" dirty="0">
                <a:solidFill>
                  <a:srgbClr val="FFFFFF"/>
                </a:solidFill>
              </a:rPr>
              <a:t>FY 2024-25 thru </a:t>
            </a:r>
            <a:br>
              <a:rPr lang="en-US" sz="3600" dirty="0">
                <a:solidFill>
                  <a:srgbClr val="FFFFFF"/>
                </a:solidFill>
              </a:rPr>
            </a:br>
            <a:r>
              <a:rPr lang="en-US" sz="3600" dirty="0">
                <a:solidFill>
                  <a:srgbClr val="FFFFFF"/>
                </a:solidFill>
              </a:rPr>
              <a:t>FY 2028-29</a:t>
            </a:r>
            <a:br>
              <a:rPr lang="en-US" sz="3600" dirty="0">
                <a:solidFill>
                  <a:srgbClr val="FFFFFF"/>
                </a:solidFill>
              </a:rPr>
            </a:br>
            <a:br>
              <a:rPr lang="en-US" sz="3600" dirty="0">
                <a:solidFill>
                  <a:srgbClr val="FFFFFF"/>
                </a:solidFill>
              </a:rPr>
            </a:br>
            <a:endParaRPr lang="en-US" sz="2200" dirty="0">
              <a:solidFill>
                <a:srgbClr val="FFFFFF"/>
              </a:solidFill>
            </a:endParaRPr>
          </a:p>
        </p:txBody>
      </p:sp>
      <p:sp>
        <p:nvSpPr>
          <p:cNvPr id="13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75D74A-A106-4F59-B8B2-CC79977D7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8B7A06B-8848-4DE7-BC0B-4AEB6077EF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633" y="484632"/>
            <a:ext cx="8137738" cy="5692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4531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58141DB-2B87-494D-A948-625ED3B698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9923" y="434824"/>
            <a:ext cx="10892153" cy="6142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9994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F357D-A63D-4E8D-B48F-587D076F5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ENROLLMENT TRENDS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EFC4482-6225-4FFD-A327-609166D8CB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1200" y="1354668"/>
            <a:ext cx="10769599" cy="4588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3287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4E918-9176-4359-8C2E-09C34162C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1B2C3-273E-4BA9-96FA-1CB6EB8F40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pPr algn="ctr"/>
            <a:r>
              <a:rPr lang="en-US" dirty="0"/>
              <a:t>3) FUTURE CONSIDERATIONS, RECOMMENDATIONS and</a:t>
            </a:r>
          </a:p>
          <a:p>
            <a:pPr algn="ctr"/>
            <a:r>
              <a:rPr lang="en-US" dirty="0"/>
              <a:t>REMINDERS</a:t>
            </a:r>
          </a:p>
        </p:txBody>
      </p:sp>
    </p:spTree>
    <p:extLst>
      <p:ext uri="{BB962C8B-B14F-4D97-AF65-F5344CB8AC3E}">
        <p14:creationId xmlns:p14="http://schemas.microsoft.com/office/powerpoint/2010/main" val="1977103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45160-1004-4E2C-BC2E-EDC4A6C0B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FUTURE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8E766-8C41-4591-83EE-E82A90B4A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829733"/>
            <a:ext cx="10972800" cy="5435600"/>
          </a:xfrm>
        </p:spPr>
        <p:txBody>
          <a:bodyPr>
            <a:normAutofit fontScale="92500"/>
          </a:bodyPr>
          <a:lstStyle/>
          <a:p>
            <a:endParaRPr lang="en-US" dirty="0"/>
          </a:p>
          <a:p>
            <a:pPr marL="514350" indent="-514350">
              <a:buAutoNum type="arabicParenR"/>
            </a:pPr>
            <a:r>
              <a:rPr lang="en-US" dirty="0"/>
              <a:t>Vulnerable to </a:t>
            </a:r>
            <a:r>
              <a:rPr lang="en-US" dirty="0">
                <a:solidFill>
                  <a:schemeClr val="accent1"/>
                </a:solidFill>
              </a:rPr>
              <a:t>State Economic Fluctuations</a:t>
            </a:r>
          </a:p>
          <a:p>
            <a:pPr marL="514350" indent="-514350">
              <a:buAutoNum type="arabicParenR"/>
            </a:pPr>
            <a:r>
              <a:rPr lang="en-US" dirty="0">
                <a:solidFill>
                  <a:schemeClr val="accent1"/>
                </a:solidFill>
              </a:rPr>
              <a:t>Escalating Compensation and Operating Expenses </a:t>
            </a:r>
            <a:r>
              <a:rPr lang="en-US" dirty="0"/>
              <a:t>Requires Additional Annual Funding Just to Cover Existing Commitments</a:t>
            </a:r>
          </a:p>
          <a:p>
            <a:pPr marL="514350" indent="-514350">
              <a:buAutoNum type="arabicParenR"/>
            </a:pPr>
            <a:r>
              <a:rPr lang="en-US" dirty="0"/>
              <a:t>FY 24-25 Designates the End of “Hold Harmless”, Emphasizing </a:t>
            </a:r>
            <a:r>
              <a:rPr lang="en-US" dirty="0">
                <a:solidFill>
                  <a:schemeClr val="accent1"/>
                </a:solidFill>
              </a:rPr>
              <a:t>Importance of Future Managed Enrollment Efforts </a:t>
            </a:r>
          </a:p>
          <a:p>
            <a:pPr marL="514350" indent="-514350">
              <a:buAutoNum type="arabicParenR"/>
            </a:pPr>
            <a:r>
              <a:rPr lang="en-US" dirty="0">
                <a:solidFill>
                  <a:schemeClr val="accent1"/>
                </a:solidFill>
              </a:rPr>
              <a:t>Limited Availability of Growth Funding </a:t>
            </a:r>
            <a:r>
              <a:rPr lang="en-US" dirty="0"/>
              <a:t>will Require Careful Management of Enrollment</a:t>
            </a:r>
          </a:p>
          <a:p>
            <a:pPr marL="514350" indent="-514350">
              <a:buAutoNum type="arabicParenR"/>
            </a:pPr>
            <a:r>
              <a:rPr lang="en-US" dirty="0">
                <a:solidFill>
                  <a:schemeClr val="accent1"/>
                </a:solidFill>
              </a:rPr>
              <a:t>Deficit Factor</a:t>
            </a:r>
          </a:p>
          <a:p>
            <a:pPr marL="514350" indent="-514350">
              <a:buAutoNum type="arabicParenR"/>
            </a:pPr>
            <a:r>
              <a:rPr lang="en-US" dirty="0"/>
              <a:t>Other?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5075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8"/>
          <p:cNvSpPr txBox="1">
            <a:spLocks noGrp="1"/>
          </p:cNvSpPr>
          <p:nvPr>
            <p:ph type="title"/>
          </p:nvPr>
        </p:nvSpPr>
        <p:spPr>
          <a:xfrm>
            <a:off x="1550773" y="16737"/>
            <a:ext cx="6165434" cy="66712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rmAutofit/>
          </a:bodyPr>
          <a:lstStyle/>
          <a:p>
            <a:pPr>
              <a:spcBef>
                <a:spcPts val="0"/>
              </a:spcBef>
              <a:buClr>
                <a:srgbClr val="F2F2F2"/>
              </a:buClr>
              <a:buSzPts val="2400"/>
            </a:pPr>
            <a:r>
              <a:rPr lang="en-US"/>
              <a:t>RECOMMENDATIONS AND REMINDERS</a:t>
            </a:r>
            <a:endParaRPr/>
          </a:p>
        </p:txBody>
      </p:sp>
      <p:sp>
        <p:nvSpPr>
          <p:cNvPr id="112" name="Google Shape;112;p8"/>
          <p:cNvSpPr txBox="1"/>
          <p:nvPr/>
        </p:nvSpPr>
        <p:spPr>
          <a:xfrm>
            <a:off x="1905000" y="1295400"/>
            <a:ext cx="845820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 		</a:t>
            </a:r>
            <a:endParaRPr sz="2400" b="1" i="1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8"/>
          <p:cNvSpPr txBox="1"/>
          <p:nvPr/>
        </p:nvSpPr>
        <p:spPr>
          <a:xfrm>
            <a:off x="923364" y="1295400"/>
            <a:ext cx="10345271" cy="3970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US" sz="2800" b="1" dirty="0">
                <a:solidFill>
                  <a:schemeClr val="dk1"/>
                </a:solidFill>
                <a:latin typeface="Quicksand Bold"/>
                <a:ea typeface="Quicksand"/>
                <a:cs typeface="Quicksand"/>
                <a:sym typeface="Quicksand"/>
              </a:rPr>
              <a:t>Recommendations:</a:t>
            </a:r>
            <a:endParaRPr sz="2800" b="1" dirty="0">
              <a:solidFill>
                <a:schemeClr val="dk1"/>
              </a:solidFill>
              <a:latin typeface="Quicksand Bold"/>
              <a:ea typeface="Quicksand"/>
              <a:cs typeface="Quicksand"/>
              <a:sym typeface="Quicksand"/>
            </a:endParaRPr>
          </a:p>
          <a:p>
            <a:pPr marL="342900" indent="-342900"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800" dirty="0">
                <a:solidFill>
                  <a:schemeClr val="dk1"/>
                </a:solidFill>
                <a:latin typeface="Quicksand Bold"/>
                <a:ea typeface="Quicksand"/>
                <a:cs typeface="Quicksand"/>
                <a:sym typeface="Quicksand"/>
              </a:rPr>
              <a:t>Approve proposed Final Budget by September 15th.</a:t>
            </a:r>
            <a:endParaRPr sz="2800" dirty="0">
              <a:latin typeface="Quicksand Bold"/>
            </a:endParaRPr>
          </a:p>
          <a:p>
            <a:pPr>
              <a:buClr>
                <a:schemeClr val="dk1"/>
              </a:buClr>
              <a:buSzPts val="2000"/>
            </a:pPr>
            <a:endParaRPr sz="2800" dirty="0">
              <a:latin typeface="Quicksand Bold"/>
            </a:endParaRPr>
          </a:p>
          <a:p>
            <a:endParaRPr sz="2800" b="1" dirty="0">
              <a:solidFill>
                <a:schemeClr val="dk1"/>
              </a:solidFill>
              <a:latin typeface="Quicksand Bold"/>
              <a:ea typeface="Quicksand"/>
              <a:cs typeface="Quicksand"/>
              <a:sym typeface="Quicksand"/>
            </a:endParaRPr>
          </a:p>
          <a:p>
            <a:r>
              <a:rPr lang="en-US" sz="2800" b="1" dirty="0">
                <a:solidFill>
                  <a:schemeClr val="dk1"/>
                </a:solidFill>
                <a:latin typeface="Quicksand Bold"/>
                <a:ea typeface="Quicksand"/>
                <a:cs typeface="Quicksand"/>
                <a:sym typeface="Quicksand"/>
              </a:rPr>
              <a:t>Reminders:</a:t>
            </a:r>
            <a:endParaRPr sz="2800" dirty="0">
              <a:latin typeface="Quicksand Bold"/>
            </a:endParaRPr>
          </a:p>
          <a:p>
            <a:pPr marL="342900" indent="-342900"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800" dirty="0">
                <a:solidFill>
                  <a:schemeClr val="dk1"/>
                </a:solidFill>
                <a:latin typeface="Quicksand Bold"/>
                <a:ea typeface="Quicksand"/>
                <a:cs typeface="Quicksand"/>
                <a:sym typeface="Quicksand"/>
              </a:rPr>
              <a:t>Approval of the Final Budget authorizes spending for FY 2024-25.  </a:t>
            </a:r>
            <a:endParaRPr sz="2800" dirty="0">
              <a:latin typeface="Quicksand Bold"/>
            </a:endParaRPr>
          </a:p>
          <a:p>
            <a:pPr marL="342900" indent="-342900"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800" dirty="0">
                <a:solidFill>
                  <a:schemeClr val="dk1"/>
                </a:solidFill>
                <a:latin typeface="Quicksand Bold"/>
                <a:ea typeface="Quicksand"/>
                <a:cs typeface="Quicksand"/>
                <a:sym typeface="Quicksand"/>
              </a:rPr>
              <a:t>The Final Budget is a projection of revenues and expenditures based on the adopted State Budget and adjusted according to the District’s own operations.</a:t>
            </a:r>
            <a:endParaRPr sz="2800" dirty="0">
              <a:latin typeface="Quicksand Bold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9"/>
          <p:cNvSpPr txBox="1"/>
          <p:nvPr/>
        </p:nvSpPr>
        <p:spPr>
          <a:xfrm>
            <a:off x="1905000" y="1295400"/>
            <a:ext cx="845820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 		</a:t>
            </a:r>
            <a:endParaRPr sz="2400" b="1" i="1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9"/>
          <p:cNvSpPr txBox="1"/>
          <p:nvPr/>
        </p:nvSpPr>
        <p:spPr>
          <a:xfrm>
            <a:off x="1828800" y="3352800"/>
            <a:ext cx="853440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US" sz="4000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Thank you!</a:t>
            </a:r>
            <a:endParaRPr sz="4000" b="1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20" name="Google Shape;120;p9"/>
          <p:cNvSpPr txBox="1">
            <a:spLocks noGrp="1"/>
          </p:cNvSpPr>
          <p:nvPr>
            <p:ph type="title"/>
          </p:nvPr>
        </p:nvSpPr>
        <p:spPr>
          <a:xfrm>
            <a:off x="1550773" y="16737"/>
            <a:ext cx="6165434" cy="66712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rmAutofit/>
          </a:bodyPr>
          <a:lstStyle/>
          <a:p>
            <a:pPr>
              <a:spcBef>
                <a:spcPts val="0"/>
              </a:spcBef>
              <a:buClr>
                <a:srgbClr val="F2F2F2"/>
              </a:buClr>
              <a:buSzPts val="2400"/>
            </a:pP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3045E-FEA3-4B5A-BE15-72264DE07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AGENDA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0EB7C5-5D8E-4B39-94CA-B1C7847D2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3999"/>
            <a:ext cx="10972800" cy="4792133"/>
          </a:xfrm>
        </p:spPr>
        <p:txBody>
          <a:bodyPr/>
          <a:lstStyle/>
          <a:p>
            <a:endParaRPr lang="en-US" dirty="0"/>
          </a:p>
          <a:p>
            <a:pPr marL="514350" indent="-514350">
              <a:buAutoNum type="arabicParenR"/>
            </a:pPr>
            <a:r>
              <a:rPr lang="en-US" dirty="0"/>
              <a:t>Final Budget Summary</a:t>
            </a:r>
          </a:p>
          <a:p>
            <a:r>
              <a:rPr lang="en-US" dirty="0"/>
              <a:t>2)  Multi-Year Projections</a:t>
            </a:r>
          </a:p>
          <a:p>
            <a:r>
              <a:rPr lang="en-US" dirty="0"/>
              <a:t>3)  Future Considerations, Recommendations and Reminders</a:t>
            </a:r>
          </a:p>
        </p:txBody>
      </p:sp>
    </p:spTree>
    <p:extLst>
      <p:ext uri="{BB962C8B-B14F-4D97-AF65-F5344CB8AC3E}">
        <p14:creationId xmlns:p14="http://schemas.microsoft.com/office/powerpoint/2010/main" val="1790034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77131-A72F-41BB-ACD1-330871C02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4771E-55C2-4DF7-B992-680679CD7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1)  FINAL BUDGET SUMMARY</a:t>
            </a:r>
          </a:p>
        </p:txBody>
      </p:sp>
    </p:spTree>
    <p:extLst>
      <p:ext uri="{BB962C8B-B14F-4D97-AF65-F5344CB8AC3E}">
        <p14:creationId xmlns:p14="http://schemas.microsoft.com/office/powerpoint/2010/main" val="3596853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290CC-78DA-49E7-A887-8853AEE60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CALIFORNIA STATE BUDGET HIGHLIGHTS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355C76-971F-4DDE-80A4-F1BAF937D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31333"/>
            <a:ext cx="10972800" cy="5444067"/>
          </a:xfrm>
        </p:spPr>
        <p:txBody>
          <a:bodyPr>
            <a:normAutofit fontScale="92500"/>
          </a:bodyPr>
          <a:lstStyle/>
          <a:p>
            <a:pPr marL="457200" indent="-457200">
              <a:buFontTx/>
              <a:buChar char="-"/>
            </a:pPr>
            <a:r>
              <a:rPr lang="en-US" dirty="0">
                <a:solidFill>
                  <a:schemeClr val="accent1"/>
                </a:solidFill>
              </a:rPr>
              <a:t>Multi-year budget deficits</a:t>
            </a:r>
          </a:p>
          <a:p>
            <a:pPr marL="1200150" lvl="1" indent="-457200">
              <a:buFontTx/>
              <a:buChar char="-"/>
            </a:pPr>
            <a:r>
              <a:rPr lang="en-US" dirty="0"/>
              <a:t>$45 billion in 2024-25</a:t>
            </a:r>
          </a:p>
          <a:p>
            <a:pPr marL="1200150" lvl="1" indent="-457200">
              <a:buFontTx/>
              <a:buChar char="-"/>
            </a:pPr>
            <a:r>
              <a:rPr lang="en-US" dirty="0"/>
              <a:t>$30 billion in 2025-26</a:t>
            </a:r>
          </a:p>
          <a:p>
            <a:pPr marL="457200" indent="-457200">
              <a:buFontTx/>
              <a:buChar char="-"/>
            </a:pPr>
            <a:r>
              <a:rPr lang="en-US" dirty="0">
                <a:solidFill>
                  <a:schemeClr val="accent1"/>
                </a:solidFill>
              </a:rPr>
              <a:t>Significant cuts to government operations</a:t>
            </a:r>
            <a:r>
              <a:rPr lang="en-US" dirty="0"/>
              <a:t>, reductions to programs and pauses new investments.</a:t>
            </a:r>
          </a:p>
          <a:p>
            <a:pPr marL="1200150" lvl="1" indent="-457200">
              <a:buFontTx/>
              <a:buChar char="-"/>
            </a:pPr>
            <a:r>
              <a:rPr lang="en-US" dirty="0"/>
              <a:t>Includes an across-the-board reduction to Chancellor’s Office operations by approximately 7.95%.  </a:t>
            </a:r>
            <a:r>
              <a:rPr lang="en-US" dirty="0">
                <a:solidFill>
                  <a:schemeClr val="accent1"/>
                </a:solidFill>
              </a:rPr>
              <a:t>Permanently eliminates 10,000 </a:t>
            </a:r>
            <a:r>
              <a:rPr lang="en-US" dirty="0"/>
              <a:t>state positions that are currently vacant, beginning in 2025-26.</a:t>
            </a:r>
          </a:p>
          <a:p>
            <a:pPr marL="457200" indent="-457200">
              <a:buFontTx/>
              <a:buChar char="-"/>
            </a:pPr>
            <a:r>
              <a:rPr lang="en-US" dirty="0"/>
              <a:t>Includes </a:t>
            </a:r>
            <a:r>
              <a:rPr lang="en-US" dirty="0">
                <a:solidFill>
                  <a:schemeClr val="accent1"/>
                </a:solidFill>
              </a:rPr>
              <a:t>no major core reductions to community college programs or services</a:t>
            </a:r>
          </a:p>
          <a:p>
            <a:pPr marL="1200150" lvl="1" indent="-457200">
              <a:buFontTx/>
              <a:buChar char="-"/>
            </a:pPr>
            <a:r>
              <a:rPr lang="en-US" dirty="0">
                <a:solidFill>
                  <a:schemeClr val="accent1"/>
                </a:solidFill>
              </a:rPr>
              <a:t>Draws on reserves and operational savings </a:t>
            </a:r>
            <a:r>
              <a:rPr lang="en-US" dirty="0"/>
              <a:t>to ensure fiscal stability</a:t>
            </a:r>
          </a:p>
        </p:txBody>
      </p:sp>
    </p:spTree>
    <p:extLst>
      <p:ext uri="{BB962C8B-B14F-4D97-AF65-F5344CB8AC3E}">
        <p14:creationId xmlns:p14="http://schemas.microsoft.com/office/powerpoint/2010/main" val="4080777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31DA8-E7C3-9E9A-CC68-4BDBDB40D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COMMUNITY COLLEGE SYSTEM HIGHLIGHTS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A6E1F-0B93-B69F-9BC3-08859C526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671" y="1447801"/>
            <a:ext cx="11053482" cy="4876800"/>
          </a:xfrm>
        </p:spPr>
        <p:txBody>
          <a:bodyPr>
            <a:no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900" u="sng" dirty="0">
                <a:latin typeface="Quicksand Bold"/>
                <a:cs typeface="Arial" panose="020B0604020202020204" pitchFamily="34" charset="0"/>
              </a:rPr>
              <a:t>District Revenue Protections Continue: </a:t>
            </a:r>
            <a:r>
              <a:rPr lang="en-US" sz="1900" dirty="0">
                <a:latin typeface="Quicksand Bold"/>
              </a:rPr>
              <a:t>The 2022 Budget Act extended the revenue protections in a modified form beginning in 2025-26, </a:t>
            </a:r>
            <a:r>
              <a:rPr lang="en-US" sz="1900" dirty="0">
                <a:solidFill>
                  <a:schemeClr val="accent1"/>
                </a:solidFill>
                <a:latin typeface="Quicksand Bold"/>
              </a:rPr>
              <a:t>with a district’s 2024-25 funding representing its new “floor.” </a:t>
            </a:r>
            <a:r>
              <a:rPr lang="en-US" sz="1900" dirty="0">
                <a:latin typeface="Quicksand Bold"/>
              </a:rPr>
              <a:t>Starting in 2025-26, districts will be funded at their SCFF generated amount that year or their "floor” (2024-25 funding amount), whichever is higher.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US" sz="1900" dirty="0">
              <a:latin typeface="Quicksand Bold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900" u="sng" dirty="0">
                <a:latin typeface="Quicksand Bold"/>
              </a:rPr>
              <a:t>CA Community College Funding Increases:</a:t>
            </a:r>
            <a:r>
              <a:rPr lang="en-US" sz="1900" dirty="0">
                <a:latin typeface="Quicksand Bold"/>
              </a:rPr>
              <a:t> The enacted budget includes about $143 million in ongoing adjustments to the Student Centered Funding Formula (SCFF), of which $100 million is for </a:t>
            </a:r>
            <a:r>
              <a:rPr lang="en-US" sz="1900" dirty="0">
                <a:solidFill>
                  <a:schemeClr val="accent1"/>
                </a:solidFill>
                <a:latin typeface="Quicksand Bold"/>
              </a:rPr>
              <a:t>1.07% cost-of-living adjustments (COLA).</a:t>
            </a:r>
            <a:r>
              <a:rPr lang="en-US" sz="1900" dirty="0">
                <a:latin typeface="Quicksand Bold"/>
              </a:rPr>
              <a:t>  Another $13 million is provided for the same COLA for selected categorical programs along with $28 million for </a:t>
            </a:r>
            <a:r>
              <a:rPr lang="en-US" sz="1900" dirty="0">
                <a:solidFill>
                  <a:schemeClr val="accent1"/>
                </a:solidFill>
                <a:latin typeface="Quicksand Bold"/>
              </a:rPr>
              <a:t>0.5% enrollment growth</a:t>
            </a:r>
            <a:r>
              <a:rPr lang="en-US" sz="1900" dirty="0">
                <a:latin typeface="Quicksand Bold"/>
              </a:rPr>
              <a:t>.</a:t>
            </a:r>
            <a:r>
              <a:rPr lang="en-US" sz="1900" dirty="0">
                <a:latin typeface="Quicksand Bold"/>
                <a:cs typeface="Arial" panose="020B0604020202020204" pitchFamily="34" charset="0"/>
              </a:rPr>
              <a:t>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US" sz="1900" dirty="0">
              <a:latin typeface="Quicksand Bold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1"/>
                </a:solidFill>
              </a:rPr>
              <a:t>Withdraws</a:t>
            </a:r>
            <a:r>
              <a:rPr lang="en-US" sz="2000" dirty="0"/>
              <a:t> $8.4 billion from the Proposition 98 Rainy Day Fund, </a:t>
            </a:r>
            <a:r>
              <a:rPr lang="en-US" sz="2000" dirty="0">
                <a:solidFill>
                  <a:schemeClr val="accent1"/>
                </a:solidFill>
              </a:rPr>
              <a:t>but deposits</a:t>
            </a:r>
            <a:r>
              <a:rPr lang="en-US" sz="2000" dirty="0"/>
              <a:t> $1.1 billion after 2024-25 to begin rebuilding a cushion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US" sz="1900" dirty="0">
              <a:latin typeface="Quicksand Bold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772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D80B3-3142-4693-A548-F55B66C27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FY 2024-25 FINAL BUDGET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BF882-9CDC-48A1-B203-A95F894723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41400"/>
            <a:ext cx="10972800" cy="5147733"/>
          </a:xfrm>
        </p:spPr>
        <p:txBody>
          <a:bodyPr>
            <a:normAutofit/>
          </a:bodyPr>
          <a:lstStyle/>
          <a:p>
            <a:pPr marL="457200" indent="-457200">
              <a:buFontTx/>
              <a:buChar char="-"/>
            </a:pPr>
            <a:endParaRPr lang="en-US" dirty="0"/>
          </a:p>
          <a:p>
            <a:pPr marL="457200" indent="-457200">
              <a:buFontTx/>
              <a:buChar char="-"/>
            </a:pPr>
            <a:r>
              <a:rPr lang="en-US" dirty="0"/>
              <a:t>No General Unrestricted Fund (GUF) On-Going augmentations for Learning Sites, or PPA/Resource Requests</a:t>
            </a:r>
          </a:p>
          <a:p>
            <a:endParaRPr lang="en-US" dirty="0"/>
          </a:p>
          <a:p>
            <a:pPr marL="457200" lvl="0" indent="-457200">
              <a:buFontTx/>
              <a:buChar char="-"/>
            </a:pPr>
            <a:r>
              <a:rPr lang="en-US" dirty="0"/>
              <a:t>Utilizes OPEB Trust Funds</a:t>
            </a:r>
          </a:p>
          <a:p>
            <a:pPr lvl="0"/>
            <a:endParaRPr lang="en-US" dirty="0"/>
          </a:p>
          <a:p>
            <a:pPr marL="457200" lvl="0" indent="-457200">
              <a:buFontTx/>
              <a:buChar char="-"/>
            </a:pPr>
            <a:r>
              <a:rPr lang="en-US" dirty="0"/>
              <a:t>Achieves Budgetary Savings through Refinement of Budget Practice to More Closely Mirror Actual Usage </a:t>
            </a:r>
          </a:p>
        </p:txBody>
      </p:sp>
    </p:spTree>
    <p:extLst>
      <p:ext uri="{BB962C8B-B14F-4D97-AF65-F5344CB8AC3E}">
        <p14:creationId xmlns:p14="http://schemas.microsoft.com/office/powerpoint/2010/main" val="3557769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4"/>
          <p:cNvSpPr txBox="1">
            <a:spLocks noGrp="1"/>
          </p:cNvSpPr>
          <p:nvPr>
            <p:ph type="title"/>
          </p:nvPr>
        </p:nvSpPr>
        <p:spPr>
          <a:xfrm>
            <a:off x="1550773" y="16737"/>
            <a:ext cx="6221627" cy="66712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rmAutofit/>
          </a:bodyPr>
          <a:lstStyle/>
          <a:p>
            <a:pPr>
              <a:spcBef>
                <a:spcPts val="0"/>
              </a:spcBef>
              <a:buClr>
                <a:srgbClr val="F2F2F2"/>
              </a:buClr>
              <a:buSzPts val="2400"/>
            </a:pPr>
            <a:r>
              <a:rPr lang="en-US">
                <a:solidFill>
                  <a:srgbClr val="F2F2F2"/>
                </a:solidFill>
              </a:rPr>
              <a:t>EXECUTIVE SUMMARY</a:t>
            </a:r>
            <a:endParaRPr/>
          </a:p>
        </p:txBody>
      </p:sp>
      <p:sp>
        <p:nvSpPr>
          <p:cNvPr id="82" name="Google Shape;82;p4"/>
          <p:cNvSpPr txBox="1">
            <a:spLocks noGrp="1"/>
          </p:cNvSpPr>
          <p:nvPr>
            <p:ph type="body" idx="1"/>
          </p:nvPr>
        </p:nvSpPr>
        <p:spPr>
          <a:xfrm>
            <a:off x="842683" y="914400"/>
            <a:ext cx="10766612" cy="55626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ts val="2000"/>
            </a:pPr>
            <a:endParaRPr sz="2000" b="1" dirty="0">
              <a:latin typeface="Quicksand Bold"/>
              <a:ea typeface="Quicksand"/>
              <a:cs typeface="Quicksand"/>
              <a:sym typeface="Quicksand"/>
            </a:endParaRPr>
          </a:p>
          <a:p>
            <a:pPr marL="457200" indent="-457200">
              <a:spcBef>
                <a:spcPts val="400"/>
              </a:spcBef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 dirty="0">
                <a:latin typeface="Quicksand Bold"/>
                <a:ea typeface="Quicksand"/>
                <a:cs typeface="Quicksand"/>
                <a:sym typeface="Quicksand"/>
              </a:rPr>
              <a:t>General Fund Budget is balanced at $73.1M.</a:t>
            </a:r>
            <a:endParaRPr sz="2000" dirty="0">
              <a:latin typeface="Quicksand Bold"/>
            </a:endParaRPr>
          </a:p>
          <a:p>
            <a:pPr marL="1200150" lvl="1" indent="-457200">
              <a:spcBef>
                <a:spcPts val="320"/>
              </a:spcBef>
              <a:buSzPts val="1600"/>
            </a:pPr>
            <a:r>
              <a:rPr lang="en-US" sz="2000" dirty="0">
                <a:latin typeface="Quicksand Bold"/>
                <a:ea typeface="Quicksand"/>
                <a:cs typeface="Quicksand"/>
                <a:sym typeface="Quicksand"/>
              </a:rPr>
              <a:t>Includes proposed COLA revenue and revenue deficit factor of 3.11%</a:t>
            </a:r>
            <a:endParaRPr sz="2000" dirty="0">
              <a:latin typeface="Quicksand Bold"/>
            </a:endParaRPr>
          </a:p>
          <a:p>
            <a:pPr marL="1200150" lvl="1" indent="-457200">
              <a:spcBef>
                <a:spcPts val="320"/>
              </a:spcBef>
              <a:buSzPts val="1600"/>
            </a:pPr>
            <a:r>
              <a:rPr lang="en-US" sz="2000" dirty="0">
                <a:latin typeface="Quicksand Bold"/>
                <a:ea typeface="Quicksand"/>
                <a:cs typeface="Quicksand"/>
                <a:sym typeface="Quicksand"/>
              </a:rPr>
              <a:t>Salary and benefits account for 81% of total expenditures.</a:t>
            </a:r>
            <a:endParaRPr sz="2000" dirty="0">
              <a:latin typeface="Quicksand Bold"/>
            </a:endParaRPr>
          </a:p>
          <a:p>
            <a:pPr marL="1200150" lvl="1" indent="-457200">
              <a:spcBef>
                <a:spcPts val="320"/>
              </a:spcBef>
              <a:buSzPts val="1600"/>
            </a:pPr>
            <a:r>
              <a:rPr lang="en-US" sz="2000" dirty="0">
                <a:latin typeface="Quicksand Bold"/>
                <a:ea typeface="Quicksand"/>
                <a:cs typeface="Quicksand"/>
                <a:sym typeface="Quicksand"/>
              </a:rPr>
              <a:t>Estimated year-end Fund Balance (reserve) is 22% or $16.3M.</a:t>
            </a:r>
            <a:endParaRPr sz="2000" dirty="0">
              <a:latin typeface="Quicksand Bold"/>
            </a:endParaRPr>
          </a:p>
          <a:p>
            <a:pPr>
              <a:spcBef>
                <a:spcPts val="400"/>
              </a:spcBef>
              <a:buClr>
                <a:schemeClr val="dk1"/>
              </a:buClr>
              <a:buSzPts val="2000"/>
            </a:pPr>
            <a:endParaRPr sz="2000" b="1" dirty="0">
              <a:latin typeface="Quicksand Bold"/>
              <a:ea typeface="Quicksand"/>
              <a:cs typeface="Quicksand"/>
              <a:sym typeface="Quicksand"/>
            </a:endParaRPr>
          </a:p>
          <a:p>
            <a:pPr marL="457200" indent="-457200">
              <a:spcBef>
                <a:spcPts val="400"/>
              </a:spcBef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1" dirty="0">
                <a:latin typeface="Quicksand Bold"/>
                <a:ea typeface="Quicksand"/>
                <a:cs typeface="Quicksand"/>
                <a:sym typeface="Quicksand"/>
              </a:rPr>
              <a:t>All identified requirements have been funded, including adjustments to employee benefits.</a:t>
            </a:r>
            <a:endParaRPr sz="2000" dirty="0">
              <a:latin typeface="Quicksand Bold"/>
            </a:endParaRPr>
          </a:p>
          <a:p>
            <a:pPr marL="1200150" lvl="1" indent="-457200">
              <a:spcBef>
                <a:spcPts val="320"/>
              </a:spcBef>
              <a:buSzPts val="1600"/>
            </a:pPr>
            <a:r>
              <a:rPr lang="en-US" sz="2000" dirty="0">
                <a:latin typeface="Quicksand Bold"/>
                <a:ea typeface="Quicksand"/>
                <a:cs typeface="Quicksand"/>
                <a:sym typeface="Quicksand"/>
              </a:rPr>
              <a:t>Step and column increases.</a:t>
            </a:r>
            <a:endParaRPr sz="2000" dirty="0">
              <a:latin typeface="Quicksand Bold"/>
            </a:endParaRPr>
          </a:p>
          <a:p>
            <a:pPr marL="1200150" lvl="1" indent="-457200">
              <a:spcBef>
                <a:spcPts val="320"/>
              </a:spcBef>
              <a:buSzPts val="1600"/>
            </a:pPr>
            <a:r>
              <a:rPr lang="en-US" sz="2000" dirty="0">
                <a:latin typeface="Quicksand Bold"/>
                <a:ea typeface="Quicksand"/>
                <a:cs typeface="Quicksand"/>
                <a:sym typeface="Quicksand"/>
              </a:rPr>
              <a:t>STRS rate remains at 19.10 percent (same as 2023-24).</a:t>
            </a:r>
            <a:endParaRPr sz="2000" dirty="0">
              <a:latin typeface="Quicksand Bold"/>
            </a:endParaRPr>
          </a:p>
          <a:p>
            <a:pPr marL="1200150" lvl="1" indent="-457200">
              <a:spcBef>
                <a:spcPts val="320"/>
              </a:spcBef>
              <a:buSzPts val="1600"/>
            </a:pPr>
            <a:r>
              <a:rPr lang="en-US" sz="2000" dirty="0">
                <a:latin typeface="Quicksand Bold"/>
                <a:ea typeface="Quicksand"/>
                <a:cs typeface="Quicksand"/>
                <a:sym typeface="Quicksand"/>
              </a:rPr>
              <a:t>PERS rate increase to 27.05 percent (up from 26.68%).</a:t>
            </a:r>
          </a:p>
          <a:p>
            <a:pPr marL="1200150" lvl="1" indent="-457200">
              <a:spcBef>
                <a:spcPts val="320"/>
              </a:spcBef>
              <a:buSzPts val="1600"/>
            </a:pPr>
            <a:r>
              <a:rPr lang="en-US" sz="2000" dirty="0">
                <a:latin typeface="Quicksand Bold"/>
                <a:sym typeface="Quicksand"/>
              </a:rPr>
              <a:t>Worker’s compensation rate decrease to 1.7557% (down from 1.8685%)</a:t>
            </a:r>
            <a:endParaRPr sz="2000" dirty="0">
              <a:latin typeface="Quicksand Bold"/>
            </a:endParaRPr>
          </a:p>
          <a:p>
            <a:pPr marL="1200150" lvl="1" indent="-457200">
              <a:spcBef>
                <a:spcPts val="320"/>
              </a:spcBef>
              <a:buSzPts val="1600"/>
            </a:pPr>
            <a:r>
              <a:rPr lang="en-US" sz="2000" dirty="0">
                <a:latin typeface="Quicksand Bold"/>
                <a:ea typeface="Quicksand"/>
                <a:cs typeface="Quicksand"/>
                <a:sym typeface="Quicksand"/>
              </a:rPr>
              <a:t>Health and welfare benefits increase by an estimated 12.47%.</a:t>
            </a:r>
            <a:endParaRPr sz="2000" dirty="0">
              <a:latin typeface="Quicksand Bold"/>
            </a:endParaRPr>
          </a:p>
          <a:p>
            <a:pPr marL="1200150" lvl="1" indent="-355600">
              <a:spcBef>
                <a:spcPts val="320"/>
              </a:spcBef>
              <a:buSzPts val="1600"/>
              <a:buNone/>
            </a:pPr>
            <a:endParaRPr lang="en-US" sz="2000" b="1" dirty="0">
              <a:latin typeface="Quicksand Bold"/>
              <a:ea typeface="Quicksand"/>
              <a:cs typeface="Quicksand"/>
              <a:sym typeface="Quicksand"/>
            </a:endParaRPr>
          </a:p>
          <a:p>
            <a:pPr marL="457200" lvl="1" indent="-457200">
              <a:spcBef>
                <a:spcPts val="400"/>
              </a:spcBef>
              <a:buSzPts val="2000"/>
            </a:pPr>
            <a:r>
              <a:rPr lang="en-US" sz="2000" b="1" dirty="0">
                <a:latin typeface="Quicksand Bold"/>
                <a:ea typeface="Quicksand"/>
                <a:cs typeface="Quicksand"/>
                <a:sym typeface="Quicksand"/>
              </a:rPr>
              <a:t>All District Funds are projected to have a positive balance at the end of 2024-25.</a:t>
            </a:r>
            <a:endParaRPr sz="2000" b="1" dirty="0">
              <a:latin typeface="Quicksand Bol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4"/>
          <p:cNvSpPr txBox="1">
            <a:spLocks noGrp="1"/>
          </p:cNvSpPr>
          <p:nvPr>
            <p:ph type="title"/>
          </p:nvPr>
        </p:nvSpPr>
        <p:spPr>
          <a:xfrm>
            <a:off x="787401" y="16737"/>
            <a:ext cx="6985000" cy="66712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rmAutofit/>
          </a:bodyPr>
          <a:lstStyle/>
          <a:p>
            <a:pPr>
              <a:spcBef>
                <a:spcPts val="0"/>
              </a:spcBef>
              <a:buClr>
                <a:srgbClr val="F2F2F2"/>
              </a:buClr>
              <a:buSzPts val="2400"/>
            </a:pPr>
            <a:r>
              <a:rPr lang="en-US" dirty="0">
                <a:solidFill>
                  <a:srgbClr val="F2F2F2"/>
                </a:solidFill>
              </a:rPr>
              <a:t>CHANGES FROM TENTATIVE BUDGET</a:t>
            </a:r>
            <a:endParaRPr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36E974C-8AB8-4A3F-8FA6-EC356F6D2C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5538" y="965491"/>
            <a:ext cx="7340924" cy="540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321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5"/>
          <p:cNvSpPr txBox="1">
            <a:spLocks noGrp="1"/>
          </p:cNvSpPr>
          <p:nvPr>
            <p:ph type="title"/>
          </p:nvPr>
        </p:nvSpPr>
        <p:spPr>
          <a:xfrm>
            <a:off x="711200" y="0"/>
            <a:ext cx="6985001" cy="685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rmAutofit fontScale="90000"/>
          </a:bodyPr>
          <a:lstStyle/>
          <a:p>
            <a:pPr>
              <a:spcBef>
                <a:spcPts val="0"/>
              </a:spcBef>
              <a:buClr>
                <a:srgbClr val="F2F2F2"/>
              </a:buClr>
              <a:buSzPct val="100000"/>
            </a:pPr>
            <a:r>
              <a:rPr lang="en-US" b="0" cap="none" dirty="0">
                <a:solidFill>
                  <a:srgbClr val="F2F2F2"/>
                </a:solidFill>
              </a:rPr>
              <a:t>PROPOSED GENERAL FUND EXPENDITURE BUDGET 2024-25</a:t>
            </a:r>
            <a:endParaRPr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7D8878DA-9069-4AD5-A697-35C8BFA3D013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524000" y="1151651"/>
          <a:ext cx="9144000" cy="5323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D93EA0D4-373C-42E0-B836-4AFE2A82441E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280815" y="1070968"/>
          <a:ext cx="9630369" cy="5231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D93EA0D4-373C-42E0-B836-4AFE2A82441E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119948" y="1178385"/>
          <a:ext cx="9548052" cy="501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artnell Presentation Template - no title image - fin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5591</TotalTime>
  <Words>701</Words>
  <Application>Microsoft Office PowerPoint</Application>
  <PresentationFormat>Widescreen</PresentationFormat>
  <Paragraphs>111</Paragraphs>
  <Slides>19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Arial</vt:lpstr>
      <vt:lpstr>Calibri</vt:lpstr>
      <vt:lpstr>Calibri Light</vt:lpstr>
      <vt:lpstr>Quicksand</vt:lpstr>
      <vt:lpstr>Quicksand Bold</vt:lpstr>
      <vt:lpstr>Tahoma</vt:lpstr>
      <vt:lpstr>Times New Roman</vt:lpstr>
      <vt:lpstr>Wingdings</vt:lpstr>
      <vt:lpstr>Office Theme</vt:lpstr>
      <vt:lpstr>Hartnell Presentation Template - no title image - final</vt:lpstr>
      <vt:lpstr>   Graciano Mendoza Vice President of Administrative Services  David Techaira Executive Director of Fiscal and Auxiliary Services  September 3, 2024   </vt:lpstr>
      <vt:lpstr>AGENDA </vt:lpstr>
      <vt:lpstr>PowerPoint Presentation</vt:lpstr>
      <vt:lpstr>CALIFORNIA STATE BUDGET HIGHLIGHTS</vt:lpstr>
      <vt:lpstr>COMMUNITY COLLEGE SYSTEM HIGHLIGHTS</vt:lpstr>
      <vt:lpstr>FY 2024-25 FINAL BUDGET</vt:lpstr>
      <vt:lpstr>EXECUTIVE SUMMARY</vt:lpstr>
      <vt:lpstr>CHANGES FROM TENTATIVE BUDGET</vt:lpstr>
      <vt:lpstr>PROPOSED GENERAL FUND EXPENDITURE BUDGET 2024-25</vt:lpstr>
      <vt:lpstr>BUDGET SUMMARY BY FUND</vt:lpstr>
      <vt:lpstr>PowerPoint Presentation</vt:lpstr>
      <vt:lpstr>REVENUE ASSUMPTIONS</vt:lpstr>
      <vt:lpstr>Multi-Year Projections for  FY 2024-25 thru  FY 2028-29  </vt:lpstr>
      <vt:lpstr>PowerPoint Presentation</vt:lpstr>
      <vt:lpstr>ENROLLMENT TRENDS</vt:lpstr>
      <vt:lpstr>PowerPoint Presentation</vt:lpstr>
      <vt:lpstr>FUTURE CONSIDERATIONS</vt:lpstr>
      <vt:lpstr>RECOMMENDATIONS AND REMINDERS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Graciano Mendoza</dc:creator>
  <cp:lastModifiedBy>Vanessa Meldahl</cp:lastModifiedBy>
  <cp:revision>157</cp:revision>
  <cp:lastPrinted>2024-08-22T19:08:57Z</cp:lastPrinted>
  <dcterms:created xsi:type="dcterms:W3CDTF">2023-10-05T15:45:39Z</dcterms:created>
  <dcterms:modified xsi:type="dcterms:W3CDTF">2024-08-29T15:35:11Z</dcterms:modified>
</cp:coreProperties>
</file>