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8" r:id="rId4"/>
    <p:sldId id="269" r:id="rId5"/>
    <p:sldId id="266" r:id="rId6"/>
    <p:sldId id="267" r:id="rId7"/>
  </p:sldIdLst>
  <p:sldSz cx="9144000" cy="6858000" type="screen4x3"/>
  <p:notesSz cx="7010400" cy="9296400"/>
  <p:embeddedFontLst>
    <p:embeddedFont>
      <p:font typeface="Quicksand Bold" charset="0"/>
      <p:bold r:id="rId10"/>
    </p:embeddedFont>
    <p:embeddedFont>
      <p:font typeface="Tahoma" panose="020B060403050404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4" autoAdjust="0"/>
    <p:restoredTop sz="94614" autoAdjust="0"/>
  </p:normalViewPr>
  <p:slideViewPr>
    <p:cSldViewPr>
      <p:cViewPr varScale="1">
        <p:scale>
          <a:sx n="122" d="100"/>
          <a:sy n="122" d="100"/>
        </p:scale>
        <p:origin x="19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86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srv1\route\Management%20Services\board%20powerpoint%20presentation\Graphs%20of%20apportionment%20allocation%202019-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Total Revenue Budgeted Ratios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Fiscal Year 2020-21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$52,914,077</a:t>
            </a:r>
            <a:endParaRPr lang="en-US">
              <a:effectLst/>
            </a:endParaRP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16016117772416075"/>
          <c:y val="6.6234686204954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DE-4447-8FCD-1D96A098F7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DE-4447-8FCD-1D96A098F7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DE-4447-8FCD-1D96A098F7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DE-4447-8FCD-1D96A098F7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DE-4447-8FCD-1D96A098F7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6'!$D$4:$D$8</c:f>
              <c:strCache>
                <c:ptCount val="5"/>
                <c:pt idx="0">
                  <c:v>Property Taxes                        $26,557,404 (50%)</c:v>
                </c:pt>
                <c:pt idx="1">
                  <c:v>Student Enrollment Fees   $2,150,000 (4%)</c:v>
                </c:pt>
                <c:pt idx="2">
                  <c:v>State General Apportionment   $13,535,611 (26%)</c:v>
                </c:pt>
                <c:pt idx="3">
                  <c:v>Education Protection Act (EPA)   $8,139,807 (15%)</c:v>
                </c:pt>
                <c:pt idx="4">
                  <c:v>Other (Includes Transfers In)   $2,531,255 (5%)</c:v>
                </c:pt>
              </c:strCache>
            </c:strRef>
          </c:cat>
          <c:val>
            <c:numRef>
              <c:f>'Slide 6'!$E$4:$E$8</c:f>
              <c:numCache>
                <c:formatCode>0%</c:formatCode>
                <c:ptCount val="5"/>
                <c:pt idx="0">
                  <c:v>0.50189676369106839</c:v>
                </c:pt>
                <c:pt idx="1">
                  <c:v>4.0631909727916068E-2</c:v>
                </c:pt>
                <c:pt idx="2">
                  <c:v>0.25580359268101754</c:v>
                </c:pt>
                <c:pt idx="3">
                  <c:v>0.15383065266356247</c:v>
                </c:pt>
                <c:pt idx="4">
                  <c:v>4.7837081236435437E-2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DE-4447-8FCD-1D96A098F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09813678108971"/>
          <c:y val="0.22810694762445474"/>
          <c:w val="0.40398866208122897"/>
          <c:h val="0.70774209961343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6EEA-EFF6-4E7A-B226-7E2290C0790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78D40-0558-4727-BDD2-5226E45F4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55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04221-A8D2-4403-85C3-EB25F74604A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A794C-348F-45D4-81AB-EC48787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794C-348F-45D4-81AB-EC4878784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8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794C-348F-45D4-81AB-EC4878784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2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794C-348F-45D4-81AB-EC4878784B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2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703482"/>
            <a:chOff x="0" y="0"/>
            <a:chExt cx="9144000" cy="570348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207" y="0"/>
              <a:ext cx="2951793" cy="3600450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279" y="4447853"/>
              <a:ext cx="908595" cy="12556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 smtClean="0"/>
              <a:t>Click to add Presenter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www.hartnell.edu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or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www.hartnell.edu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800600"/>
            <a:ext cx="6172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Steven Crow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Vice President of Administrative Services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David Techaira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Controller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57150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FISCAL YEAR 2020-21</a:t>
            </a:r>
          </a:p>
          <a:p>
            <a:r>
              <a:rPr lang="en-US" dirty="0" smtClean="0">
                <a:latin typeface="+mj-lt"/>
              </a:rPr>
              <a:t>BUDGET UPDATE</a:t>
            </a:r>
          </a:p>
          <a:p>
            <a:r>
              <a:rPr lang="en-US" dirty="0" smtClean="0">
                <a:latin typeface="+mj-lt"/>
              </a:rPr>
              <a:t>AS OF APRIL 30, 2021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Presented June 1, 2021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65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0"/>
            <a:ext cx="6165434" cy="683865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+mj-lt"/>
              </a:rPr>
              <a:t>BUDGET </a:t>
            </a:r>
            <a:r>
              <a:rPr lang="en-US" dirty="0">
                <a:latin typeface="+mj-lt"/>
              </a:rPr>
              <a:t>UPDATE </a:t>
            </a:r>
            <a:r>
              <a:rPr lang="en-US" dirty="0" smtClean="0">
                <a:latin typeface="+mj-lt"/>
              </a:rPr>
              <a:t>4/30/2021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latin typeface="+mn-lt"/>
              </a:rPr>
              <a:t>	</a:t>
            </a:r>
            <a:r>
              <a:rPr lang="en-US" b="1" dirty="0" smtClean="0">
                <a:latin typeface="+mn-lt"/>
              </a:rPr>
              <a:t>		</a:t>
            </a:r>
            <a:endParaRPr lang="en-US" sz="2600" dirty="0" smtClean="0">
              <a:latin typeface="+mn-lt"/>
            </a:endParaRPr>
          </a:p>
          <a:p>
            <a:endParaRPr lang="en-US" b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	</a:t>
            </a:r>
            <a:endParaRPr lang="en-US" sz="2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510069"/>
              </p:ext>
            </p:extLst>
          </p:nvPr>
        </p:nvGraphicFramePr>
        <p:xfrm>
          <a:off x="228599" y="1074060"/>
          <a:ext cx="8686802" cy="4630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488">
                  <a:extLst>
                    <a:ext uri="{9D8B030D-6E8A-4147-A177-3AD203B41FA5}">
                      <a16:colId xmlns:a16="http://schemas.microsoft.com/office/drawing/2014/main" val="3137339194"/>
                    </a:ext>
                  </a:extLst>
                </a:gridCol>
                <a:gridCol w="840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81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2020-21 </a:t>
                      </a:r>
                    </a:p>
                    <a:p>
                      <a:pPr algn="ctr"/>
                      <a:r>
                        <a:rPr lang="en-US" b="1" dirty="0" smtClean="0"/>
                        <a:t>ADOPTED</a:t>
                      </a:r>
                    </a:p>
                    <a:p>
                      <a:pPr algn="ctr"/>
                      <a:r>
                        <a:rPr lang="en-US" b="1" dirty="0" smtClean="0"/>
                        <a:t>BUDGET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2020-21</a:t>
                      </a:r>
                    </a:p>
                    <a:p>
                      <a:pPr algn="ctr"/>
                      <a:r>
                        <a:rPr lang="en-US" b="1" baseline="0" dirty="0" smtClean="0"/>
                        <a:t>AMENDED</a:t>
                      </a:r>
                    </a:p>
                    <a:p>
                      <a:pPr algn="ctr"/>
                      <a:r>
                        <a:rPr lang="en-US" b="1" baseline="0" dirty="0" smtClean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2020-21</a:t>
                      </a:r>
                    </a:p>
                    <a:p>
                      <a:pPr algn="ctr"/>
                      <a:r>
                        <a:rPr lang="en-US" b="1" dirty="0" smtClean="0"/>
                        <a:t>ACTUAL</a:t>
                      </a:r>
                      <a:r>
                        <a:rPr lang="en-US" b="1" baseline="0" dirty="0" smtClean="0"/>
                        <a:t> AS OF 4/30/21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% TO DATE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615">
                <a:tc>
                  <a:txBody>
                    <a:bodyPr/>
                    <a:lstStyle/>
                    <a:p>
                      <a:r>
                        <a:rPr lang="en-US" dirty="0" smtClean="0"/>
                        <a:t>   Revenue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52,914,077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52,914,077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$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42,675,162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428">
                <a:tc>
                  <a:txBody>
                    <a:bodyPr/>
                    <a:lstStyle/>
                    <a:p>
                      <a:r>
                        <a:rPr lang="en-US" dirty="0" smtClean="0"/>
                        <a:t>   Expense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53,300,629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53,301,129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40,124,588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42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   Transfers In/(Out)</a:t>
                      </a:r>
                      <a:endParaRPr lang="en-US" sz="18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$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386,552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$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387,052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$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274,623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950848"/>
                  </a:ext>
                </a:extLst>
              </a:tr>
              <a:tr h="887462">
                <a:tc>
                  <a:txBody>
                    <a:bodyPr/>
                    <a:lstStyle/>
                    <a:p>
                      <a:r>
                        <a:rPr lang="en-US" dirty="0" smtClean="0"/>
                        <a:t>   Net Position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$0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$0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        </a:t>
                      </a:r>
                      <a:r>
                        <a:rPr lang="en-US" dirty="0" smtClean="0"/>
                        <a:t>$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2,825,197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63000" y="640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BUDGET UPDATE </a:t>
            </a:r>
            <a:r>
              <a:rPr lang="en-US" sz="2200" dirty="0" smtClean="0">
                <a:latin typeface="+mj-lt"/>
              </a:rPr>
              <a:t>4/30/2021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21"/>
              </p:ext>
            </p:extLst>
          </p:nvPr>
        </p:nvGraphicFramePr>
        <p:xfrm>
          <a:off x="762000" y="733577"/>
          <a:ext cx="7848600" cy="5667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20/21 ADOPTED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BUDGET</a:t>
                      </a:r>
                      <a:endParaRPr lang="en-US" sz="1400" b="1" dirty="0"/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  20/21 AMENDED</a:t>
                      </a:r>
                      <a:r>
                        <a:rPr lang="en-US" sz="1400" b="1" baseline="0" dirty="0" smtClean="0"/>
                        <a:t>  </a:t>
                      </a:r>
                      <a:r>
                        <a:rPr lang="en-US" sz="1400" b="1" dirty="0" smtClean="0"/>
                        <a:t>BUDGET</a:t>
                      </a:r>
                      <a:endParaRPr lang="en-US" sz="14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20/21 ACTUAL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AS OF</a:t>
                      </a:r>
                      <a:r>
                        <a:rPr lang="en-US" sz="1400" b="1" baseline="0" dirty="0" smtClean="0"/>
                        <a:t> 4/30/21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20/21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BALANCE AS OF</a:t>
                      </a:r>
                      <a:r>
                        <a:rPr lang="en-US" sz="1400" b="1" baseline="0" dirty="0" smtClean="0"/>
                        <a:t> 4</a:t>
                      </a:r>
                      <a:r>
                        <a:rPr lang="en-US" sz="1400" b="1" dirty="0" smtClean="0"/>
                        <a:t>/30/21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Revenue</a:t>
                      </a:r>
                      <a:r>
                        <a:rPr lang="en-US" sz="1400" b="1" baseline="0" dirty="0" smtClean="0"/>
                        <a:t> 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52,914,077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52,914,077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42,675,162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10,238,915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Expenses by Category: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r"/>
                      <a:r>
                        <a:rPr lang="en-US" sz="1400" b="0" baseline="0" dirty="0" smtClean="0"/>
                        <a:t>  </a:t>
                      </a:r>
                      <a:r>
                        <a:rPr lang="en-US" sz="1400" b="0" dirty="0" smtClean="0"/>
                        <a:t>Academic Salaries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20,245,500</a:t>
                      </a:r>
                      <a:endParaRPr lang="en-US" sz="1400" b="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20,240,798</a:t>
                      </a:r>
                      <a:endParaRPr lang="en-US" sz="1400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15,190,914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5,049,884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     Classified</a:t>
                      </a:r>
                      <a:r>
                        <a:rPr lang="en-US" sz="1400" b="0" baseline="0" dirty="0" smtClean="0"/>
                        <a:t> Salaries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10,918,715</a:t>
                      </a:r>
                      <a:endParaRPr lang="en-US" sz="1400" b="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10,933,182</a:t>
                      </a:r>
                      <a:endParaRPr lang="en-US" sz="1400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8,921,946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2,011,236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     Benefits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13,745,383</a:t>
                      </a:r>
                      <a:endParaRPr lang="en-US" sz="1400" b="0" dirty="0"/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13,722,076</a:t>
                      </a:r>
                      <a:endParaRPr lang="en-US" sz="1400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10,712,367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3,009,709</a:t>
                      </a:r>
                      <a:endParaRPr lang="en-US" sz="14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Subtotal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$44,909,598 </a:t>
                      </a:r>
                    </a:p>
                  </a:txBody>
                  <a:tcPr marL="9525" marR="85725" marT="9525" marB="0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44,896,056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$34,825,227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$10,070,829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534"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Supplies &amp; Materials     </a:t>
                      </a:r>
                      <a:r>
                        <a:rPr lang="en-US" sz="1400" b="0" baseline="0" dirty="0" smtClean="0"/>
                        <a:t>     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/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625,360</a:t>
                      </a:r>
                      <a:endParaRPr lang="en-US" sz="1400" b="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/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608,613</a:t>
                      </a:r>
                      <a:endParaRPr lang="en-US" sz="1400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/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186,221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/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422,392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2456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Other Operating</a:t>
                      </a:r>
                      <a:r>
                        <a:rPr lang="en-US" sz="1400" b="0" baseline="0" dirty="0" smtClean="0"/>
                        <a:t> Costs </a:t>
                      </a:r>
                    </a:p>
                    <a:p>
                      <a:pPr algn="r"/>
                      <a:r>
                        <a:rPr lang="en-US" sz="1200" b="0" baseline="0" dirty="0" smtClean="0"/>
                        <a:t>*(service agreements, utilities, Insurance, etc.)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7,660,698</a:t>
                      </a:r>
                      <a:endParaRPr lang="en-US" sz="1400" b="0" dirty="0"/>
                    </a:p>
                  </a:txBody>
                  <a:tcPr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7,534,620</a:t>
                      </a:r>
                      <a:endParaRPr lang="en-US" sz="1400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5,043,623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2,490,997</a:t>
                      </a:r>
                      <a:endParaRPr lang="en-US" sz="1400" b="0" dirty="0"/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898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Capital Outlay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/>
                        <a:t>*(equipment, library books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/>
                        <a:t>&amp; software, etc.)</a:t>
                      </a:r>
                      <a:endParaRPr lang="en-US" sz="1200" b="0" dirty="0" smtClean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104,973</a:t>
                      </a:r>
                      <a:endParaRPr lang="en-US" sz="1400" b="0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261,841</a:t>
                      </a:r>
                      <a:endParaRPr lang="en-US" sz="1400" b="0" dirty="0" smtClean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69,517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192,324</a:t>
                      </a:r>
                      <a:endParaRPr lang="en-US" sz="1400" b="0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Subtotal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8,391,031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8,405,074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$5,299,361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$3,105,713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Expense Total</a:t>
                      </a:r>
                      <a:r>
                        <a:rPr lang="en-US" sz="1400" b="1" baseline="0" dirty="0" smtClean="0"/>
                        <a:t>                  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53,300,629</a:t>
                      </a:r>
                      <a:endParaRPr lang="en-US" sz="1400" b="1" dirty="0" smtClean="0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53,301,129</a:t>
                      </a:r>
                      <a:endParaRPr lang="en-US" sz="1400" b="1" dirty="0" smtClean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40,124,588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13,176,541</a:t>
                      </a:r>
                      <a:endParaRPr lang="en-US" sz="1400" b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Other</a:t>
                      </a:r>
                      <a:r>
                        <a:rPr lang="en-US" sz="1400" b="0" baseline="0" dirty="0" smtClean="0"/>
                        <a:t> Outgo/</a:t>
                      </a:r>
                      <a:r>
                        <a:rPr lang="en-US" sz="1400" b="0" dirty="0" smtClean="0"/>
                        <a:t>Transfers In(Out)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386,552</a:t>
                      </a:r>
                      <a:endParaRPr lang="en-US" sz="1400" b="1" dirty="0" smtClean="0"/>
                    </a:p>
                  </a:txBody>
                  <a:tcPr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387,052</a:t>
                      </a:r>
                      <a:endParaRPr lang="en-US" sz="1400" b="1" dirty="0" smtClean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274,623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112,429</a:t>
                      </a:r>
                      <a:endParaRPr lang="en-US" sz="1400" b="1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Net</a:t>
                      </a:r>
                      <a:r>
                        <a:rPr lang="en-US" sz="1400" b="1" baseline="0" dirty="0" smtClean="0"/>
                        <a:t> Position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$0</a:t>
                      </a:r>
                      <a:endParaRPr lang="en-US" sz="1400" b="1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$0</a:t>
                      </a:r>
                      <a:endParaRPr lang="en-US" sz="14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$2,825,197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$(2,825,197)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95288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BUDGET UPDATE </a:t>
            </a:r>
            <a:r>
              <a:rPr lang="en-US" sz="2200" dirty="0" smtClean="0">
                <a:latin typeface="+mj-lt"/>
              </a:rPr>
              <a:t>4/30/2021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11527"/>
              </p:ext>
            </p:extLst>
          </p:nvPr>
        </p:nvGraphicFramePr>
        <p:xfrm>
          <a:off x="762000" y="761999"/>
          <a:ext cx="7772400" cy="563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3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174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19/20     </a:t>
                      </a:r>
                    </a:p>
                    <a:p>
                      <a:pPr algn="ctr"/>
                      <a:r>
                        <a:rPr lang="en-US" sz="1400" b="1" dirty="0" smtClean="0"/>
                        <a:t>ACTUAL AS </a:t>
                      </a:r>
                    </a:p>
                    <a:p>
                      <a:pPr algn="ctr"/>
                      <a:r>
                        <a:rPr lang="en-US" sz="1400" b="1" dirty="0" smtClean="0"/>
                        <a:t>OF</a:t>
                      </a:r>
                      <a:r>
                        <a:rPr lang="en-US" sz="1400" b="1" baseline="0" dirty="0" smtClean="0"/>
                        <a:t> 4/30/20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20/21 ACTUAL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AS OF</a:t>
                      </a:r>
                      <a:r>
                        <a:rPr lang="en-US" sz="1400" b="1" baseline="0" dirty="0" smtClean="0"/>
                        <a:t> 4/30/21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DIFFERENCE FROM</a:t>
                      </a:r>
                      <a:r>
                        <a:rPr lang="en-US" sz="1400" b="1" baseline="0" dirty="0" smtClean="0"/>
                        <a:t> PRIOR YEAR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%</a:t>
                      </a:r>
                      <a:r>
                        <a:rPr lang="en-US" sz="1400" b="1" baseline="0" dirty="0" smtClean="0"/>
                        <a:t> DIFFERENCE FROM PRIOR YEAR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Revenue</a:t>
                      </a:r>
                      <a:r>
                        <a:rPr lang="en-US" sz="1400" b="1" baseline="0" dirty="0" smtClean="0"/>
                        <a:t> 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$47,403,578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42,675,162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$(4,728,416)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-10%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Expenses by Category: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r"/>
                      <a:r>
                        <a:rPr lang="en-US" sz="1400" b="0" baseline="0" dirty="0" smtClean="0"/>
                        <a:t>  </a:t>
                      </a:r>
                      <a:r>
                        <a:rPr lang="en-US" sz="1400" b="0" dirty="0" smtClean="0"/>
                        <a:t>Academic Salaries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$15,570,294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15,190,914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($379,380)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-2%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     Classified</a:t>
                      </a:r>
                      <a:r>
                        <a:rPr lang="en-US" sz="1400" b="0" baseline="0" dirty="0" smtClean="0"/>
                        <a:t> Salaries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$8,623,375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8,921,946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$298,571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     Benefits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$9,954,832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10,712,367</a:t>
                      </a:r>
                      <a:endParaRPr lang="en-US" sz="14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$757,535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Subtotal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$34,148,501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$34,825,227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$676,726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Supplies &amp; Materials     </a:t>
                      </a:r>
                      <a:r>
                        <a:rPr lang="en-US" sz="1400" b="0" baseline="0" dirty="0" smtClean="0"/>
                        <a:t>     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/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485,054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/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186,221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($298,833)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-62%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2437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Other Operating</a:t>
                      </a:r>
                      <a:r>
                        <a:rPr lang="en-US" sz="1400" b="0" baseline="0" dirty="0" smtClean="0"/>
                        <a:t> Costs </a:t>
                      </a:r>
                    </a:p>
                    <a:p>
                      <a:pPr algn="r"/>
                      <a:r>
                        <a:rPr lang="en-US" sz="1200" b="0" baseline="0" dirty="0" smtClean="0"/>
                        <a:t>*(service agreements, utilities, Insurance, etc.)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5,516,732</a:t>
                      </a:r>
                      <a:endParaRPr lang="en-US" sz="1400" b="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5,043,623</a:t>
                      </a:r>
                      <a:endParaRPr lang="en-US" sz="1400" b="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($473,109)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-9%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243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Capital Outlay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/>
                        <a:t>*(equipment, library books &amp; software, etc.)</a:t>
                      </a:r>
                      <a:endParaRPr lang="en-US" sz="1200" b="0" dirty="0" smtClean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321,419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69,517</a:t>
                      </a:r>
                      <a:endParaRPr lang="en-US" sz="14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($251,902)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-78%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Subtotal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$6,323,205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$5,299,361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($1,023,844)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-16%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Expense Total</a:t>
                      </a:r>
                      <a:r>
                        <a:rPr lang="en-US" sz="1400" b="1" baseline="0" dirty="0" smtClean="0"/>
                        <a:t>                  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$40,471,706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40,124,588</a:t>
                      </a:r>
                      <a:endParaRPr lang="en-US" sz="1400" b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($347,118)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-1%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Other</a:t>
                      </a:r>
                      <a:r>
                        <a:rPr lang="en-US" sz="1400" b="0" baseline="0" dirty="0" smtClean="0"/>
                        <a:t> Outgo/</a:t>
                      </a:r>
                      <a:r>
                        <a:rPr lang="en-US" sz="1400" b="0" dirty="0" smtClean="0"/>
                        <a:t>Transfers In(Out)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249,156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274,623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25,467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Net</a:t>
                      </a:r>
                      <a:r>
                        <a:rPr lang="en-US" sz="1400" b="1" baseline="0" dirty="0" smtClean="0"/>
                        <a:t> Position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$7,181,028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$2,825,197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($4,355,831)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-61%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03037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39592"/>
              </p:ext>
            </p:extLst>
          </p:nvPr>
        </p:nvGraphicFramePr>
        <p:xfrm>
          <a:off x="457201" y="1325881"/>
          <a:ext cx="81534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2020-21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ADOPTED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2020-21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AMENDED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2020-21</a:t>
                      </a:r>
                    </a:p>
                    <a:p>
                      <a:pPr algn="ctr"/>
                      <a:r>
                        <a:rPr lang="en-US" sz="1600" dirty="0" smtClean="0"/>
                        <a:t>ACTUAL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as of </a:t>
                      </a:r>
                    </a:p>
                    <a:p>
                      <a:pPr algn="ctr"/>
                      <a:r>
                        <a:rPr lang="en-US" sz="1600" dirty="0" smtClean="0"/>
                        <a:t>4/30/21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44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Total Revenue</a:t>
                      </a:r>
                    </a:p>
                    <a:p>
                      <a:pPr algn="l"/>
                      <a:endParaRPr lang="en-US" sz="1600" b="1" dirty="0" smtClean="0"/>
                    </a:p>
                    <a:p>
                      <a:pPr algn="l"/>
                      <a:r>
                        <a:rPr lang="en-US" sz="1600" b="1" dirty="0" smtClean="0"/>
                        <a:t>Apportionment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$52,914,077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$13,535,611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$52,914,077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$13,535,611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$42,675,162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$5,619,049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55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Education</a:t>
                      </a:r>
                      <a:r>
                        <a:rPr lang="en-US" sz="1600" b="1" baseline="0" dirty="0" smtClean="0"/>
                        <a:t> Protection Act  (EPA) Funds</a:t>
                      </a:r>
                      <a:endParaRPr 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$ 8,139,807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$ 8,139,807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$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6,044,209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Cash</a:t>
                      </a:r>
                      <a:endParaRPr lang="en-US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$17,906,604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39200" y="640088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4016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+mj-lt"/>
              </a:rPr>
              <a:t>REVENUE BUDGET UPDATE 4/30/2021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9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38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		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2078" y="638020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016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+mj-lt"/>
              </a:rPr>
              <a:t>BUDGET UPDATE 4/30/2021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242896"/>
              </p:ext>
            </p:extLst>
          </p:nvPr>
        </p:nvGraphicFramePr>
        <p:xfrm>
          <a:off x="0" y="873808"/>
          <a:ext cx="9144000" cy="550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7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tnell Presentation Template - no title imag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no title image - final</Template>
  <TotalTime>0</TotalTime>
  <Words>540</Words>
  <Application>Microsoft Office PowerPoint</Application>
  <PresentationFormat>On-screen Show (4:3)</PresentationFormat>
  <Paragraphs>236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Quicksand Bold</vt:lpstr>
      <vt:lpstr>Tahoma</vt:lpstr>
      <vt:lpstr>Calibri</vt:lpstr>
      <vt:lpstr>Hartnell Presentation Template - no title image - final</vt:lpstr>
      <vt:lpstr>  Steven Crow Vice President of Administrative Services  David Techaira Controller</vt:lpstr>
      <vt:lpstr> BUDGET UPDATE 4/30/2021 </vt:lpstr>
      <vt:lpstr>BUDGET UPDATE 4/30/2021</vt:lpstr>
      <vt:lpstr>BUDGET UPDATE 4/30/2021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2017-11-01T16:20:30Z</dcterms:created>
  <dcterms:modified xsi:type="dcterms:W3CDTF">2021-05-11T18:27:04Z</dcterms:modified>
</cp:coreProperties>
</file>