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5" r:id="rId3"/>
    <p:sldId id="268" r:id="rId4"/>
    <p:sldId id="269" r:id="rId5"/>
    <p:sldId id="266" r:id="rId6"/>
    <p:sldId id="267" r:id="rId7"/>
  </p:sldIdLst>
  <p:sldSz cx="9144000" cy="6858000" type="screen4x3"/>
  <p:notesSz cx="7010400" cy="9296400"/>
  <p:embeddedFontLst>
    <p:embeddedFont>
      <p:font typeface="Tahoma" panose="020B060403050404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Quicksand Bold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4" autoAdjust="0"/>
    <p:restoredTop sz="94614" autoAdjust="0"/>
  </p:normalViewPr>
  <p:slideViewPr>
    <p:cSldViewPr>
      <p:cViewPr varScale="1">
        <p:scale>
          <a:sx n="89" d="100"/>
          <a:sy n="89" d="100"/>
        </p:scale>
        <p:origin x="181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086" y="-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msrv1\route\Management%20Services\board%20powerpoint%20presentation\Graphs%20of%20apportionment%20allocation%202011%2012%20and%202013%201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solidFill>
                  <a:schemeClr val="tx1"/>
                </a:solidFill>
                <a:effectLst/>
              </a:rPr>
              <a:t>Total </a:t>
            </a:r>
            <a:r>
              <a:rPr lang="en-US" sz="1800" b="1" i="0" baseline="0" dirty="0" smtClean="0">
                <a:solidFill>
                  <a:schemeClr val="tx1"/>
                </a:solidFill>
                <a:effectLst/>
              </a:rPr>
              <a:t>Resources </a:t>
            </a:r>
            <a:r>
              <a:rPr lang="en-US" sz="1800" b="1" i="0" baseline="0" dirty="0">
                <a:solidFill>
                  <a:schemeClr val="tx1"/>
                </a:solidFill>
                <a:effectLst/>
              </a:rPr>
              <a:t>Budgeted Ratios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en-US" sz="1800" b="1" i="0" baseline="0" dirty="0">
                <a:solidFill>
                  <a:schemeClr val="tx1"/>
                </a:solidFill>
                <a:effectLst/>
              </a:rPr>
              <a:t>Fiscal Year 2019-20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en-US" sz="1800" b="1" i="0" baseline="0" dirty="0">
                <a:solidFill>
                  <a:schemeClr val="tx1"/>
                </a:solidFill>
                <a:effectLst/>
              </a:rPr>
              <a:t>$51,138,576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16016117772416075"/>
          <c:y val="6.62346862049542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73-4A0C-A9E1-25B5B968DB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73-4A0C-A9E1-25B5B968DB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73-4A0C-A9E1-25B5B968DB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D73-4A0C-A9E1-25B5B968DBF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D73-4A0C-A9E1-25B5B968DB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Sheet1!$L$4:$L$8</c:f>
              <c:strCache>
                <c:ptCount val="5"/>
                <c:pt idx="0">
                  <c:v>Property Taxes                        $26,185,836 (51%)</c:v>
                </c:pt>
                <c:pt idx="1">
                  <c:v>Student Enrollment Fees   $2,322,859 (5%)</c:v>
                </c:pt>
                <c:pt idx="2">
                  <c:v>State General Apportionment   $10,852,160 (21%)</c:v>
                </c:pt>
                <c:pt idx="3">
                  <c:v>Education Protection Act (EPA)   $7,181,643 (14%)</c:v>
                </c:pt>
                <c:pt idx="4">
                  <c:v>Other (Includes Transfers In)   $4,596,078 (9%)</c:v>
                </c:pt>
              </c:strCache>
            </c:strRef>
          </c:cat>
          <c:val>
            <c:numRef>
              <c:f>Sheet1!$M$4:$M$8</c:f>
              <c:numCache>
                <c:formatCode>0%</c:formatCode>
                <c:ptCount val="5"/>
                <c:pt idx="0">
                  <c:v>0.51205641705783911</c:v>
                </c:pt>
                <c:pt idx="1">
                  <c:v>4.5422833048773203E-2</c:v>
                </c:pt>
                <c:pt idx="2">
                  <c:v>0.21221083668813931</c:v>
                </c:pt>
                <c:pt idx="3">
                  <c:v>0.1404349428892975</c:v>
                </c:pt>
                <c:pt idx="4">
                  <c:v>8.9874970315950917E-2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D73-4A0C-A9E1-25B5B968D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900723697647125"/>
          <c:y val="0.22575949133118928"/>
          <c:w val="0.40398866208122897"/>
          <c:h val="0.707742099613434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76EEA-EFF6-4E7A-B226-7E2290C07902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78D40-0558-4727-BDD2-5226E45F4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55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04221-A8D2-4403-85C3-EB25F74604AC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A794C-348F-45D4-81AB-EC4878784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7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A794C-348F-45D4-81AB-EC4878784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81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A794C-348F-45D4-81AB-EC4878784B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2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A794C-348F-45D4-81AB-EC4878784B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2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5703482"/>
            <a:chOff x="0" y="0"/>
            <a:chExt cx="9144000" cy="5703482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6192207" cy="360045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92207" y="0"/>
              <a:ext cx="2951793" cy="3600450"/>
            </a:xfrm>
            <a:prstGeom prst="rect">
              <a:avLst/>
            </a:prstGeom>
            <a:solidFill>
              <a:srgbClr val="E3912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00451"/>
              <a:ext cx="6192207" cy="92579"/>
            </a:xfrm>
            <a:prstGeom prst="rect">
              <a:avLst/>
            </a:prstGeom>
            <a:solidFill>
              <a:srgbClr val="E3912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92207" y="3600450"/>
              <a:ext cx="2951793" cy="9258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279" y="4447853"/>
              <a:ext cx="908595" cy="125562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266825"/>
            <a:ext cx="5715000" cy="5334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</a:lstStyle>
          <a:p>
            <a:r>
              <a:rPr lang="en-US" dirty="0" smtClean="0"/>
              <a:t>Click to add Presenter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600" y="228600"/>
            <a:ext cx="5715000" cy="561653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600" b="0" i="1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</a:t>
            </a:r>
            <a:r>
              <a:rPr kumimoji="0" lang="en-US" sz="16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Engagement. Achievement.    www.hartnell.edu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819400"/>
            <a:ext cx="3502025" cy="4572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800225"/>
            <a:ext cx="4572000" cy="381000"/>
          </a:xfrm>
        </p:spPr>
        <p:txBody>
          <a:bodyPr>
            <a:normAutofit/>
          </a:bodyPr>
          <a:lstStyle>
            <a:lvl1pPr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 or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7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FCB816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64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9" y="0"/>
            <a:ext cx="6170141" cy="685800"/>
          </a:xfrm>
        </p:spPr>
        <p:txBody>
          <a:bodyPr anchor="ctr">
            <a:normAutofit/>
          </a:bodyPr>
          <a:lstStyle>
            <a:lvl1pPr algn="l">
              <a:defRPr sz="2400" b="1" cap="all" baseline="0"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066800"/>
            <a:ext cx="7772400" cy="51816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55472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153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057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8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28800" y="990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28800" y="5257800"/>
            <a:ext cx="5486400" cy="1143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0619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776445"/>
            <a:chOff x="0" y="0"/>
            <a:chExt cx="9144000" cy="776445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9144000" cy="776445"/>
              <a:chOff x="0" y="0"/>
              <a:chExt cx="9144000" cy="77644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6192207" cy="683866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683866"/>
                <a:ext cx="6192207" cy="92579"/>
              </a:xfrm>
              <a:prstGeom prst="rect">
                <a:avLst/>
              </a:prstGeom>
              <a:solidFill>
                <a:srgbClr val="E3912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192207" y="683865"/>
                <a:ext cx="2951793" cy="92580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9" name="Picture 8" descr="Hartnell Logo CMYK 121813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574" y="148552"/>
              <a:ext cx="463111" cy="439685"/>
            </a:xfrm>
            <a:prstGeom prst="rect">
              <a:avLst/>
            </a:prstGeom>
          </p:spPr>
        </p:pic>
        <p:pic>
          <p:nvPicPr>
            <p:cNvPr id="10" name="Picture 9" descr="Hartnell Logo RGB-Horz 101314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38151" y="237585"/>
              <a:ext cx="2159311" cy="22944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400" b="0" i="1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</a:t>
            </a:r>
            <a:r>
              <a:rPr kumimoji="0" lang="en-US" sz="14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Engagement. Achievement.    www.hartnell.edu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6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bg1">
              <a:lumMod val="95000"/>
            </a:schemeClr>
          </a:solidFill>
          <a:latin typeface="Quicksand 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4800600"/>
            <a:ext cx="6172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Presented by:</a:t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</a:rPr>
              <a:t>Linda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Wilczewski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j-lt"/>
              </a:rPr>
            </a:br>
            <a:r>
              <a:rPr lang="en-US" dirty="0" smtClean="0">
                <a:solidFill>
                  <a:schemeClr val="tx1"/>
                </a:solidFill>
                <a:latin typeface="+mj-lt"/>
              </a:rPr>
              <a:t>Vice President of Administrative Services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5715000" cy="2362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FISCAL YEAR 2019-20</a:t>
            </a:r>
          </a:p>
          <a:p>
            <a:r>
              <a:rPr lang="en-US" dirty="0" smtClean="0">
                <a:latin typeface="+mj-lt"/>
              </a:rPr>
              <a:t>BUDGET UPDATE</a:t>
            </a:r>
          </a:p>
          <a:p>
            <a:r>
              <a:rPr lang="en-US" dirty="0" smtClean="0">
                <a:latin typeface="+mj-lt"/>
              </a:rPr>
              <a:t>AS OF DECEMBER 31, 2019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Presented 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February 4, 2020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65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0"/>
            <a:ext cx="6165434" cy="683865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+mj-lt"/>
              </a:rPr>
              <a:t>BUDGET </a:t>
            </a:r>
            <a:r>
              <a:rPr lang="en-US" dirty="0">
                <a:latin typeface="+mj-lt"/>
              </a:rPr>
              <a:t>UPDATE </a:t>
            </a:r>
            <a:r>
              <a:rPr lang="en-US" dirty="0" smtClean="0">
                <a:latin typeface="+mj-lt"/>
              </a:rPr>
              <a:t>12/31/2019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>
                <a:latin typeface="+mn-lt"/>
              </a:rPr>
              <a:t>	</a:t>
            </a:r>
            <a:r>
              <a:rPr lang="en-US" b="1" dirty="0" smtClean="0">
                <a:latin typeface="+mn-lt"/>
              </a:rPr>
              <a:t>		</a:t>
            </a:r>
            <a:endParaRPr lang="en-US" sz="2600" dirty="0" smtClean="0">
              <a:latin typeface="+mn-lt"/>
            </a:endParaRPr>
          </a:p>
          <a:p>
            <a:endParaRPr lang="en-US" b="1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	</a:t>
            </a:r>
            <a:endParaRPr lang="en-US" sz="2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474335"/>
              </p:ext>
            </p:extLst>
          </p:nvPr>
        </p:nvGraphicFramePr>
        <p:xfrm>
          <a:off x="228599" y="1074060"/>
          <a:ext cx="8686802" cy="47851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6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83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8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8488">
                  <a:extLst>
                    <a:ext uri="{9D8B030D-6E8A-4147-A177-3AD203B41FA5}">
                      <a16:colId xmlns:a16="http://schemas.microsoft.com/office/drawing/2014/main" xmlns="" val="3137339194"/>
                    </a:ext>
                  </a:extLst>
                </a:gridCol>
                <a:gridCol w="8406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881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2019-20 </a:t>
                      </a:r>
                    </a:p>
                    <a:p>
                      <a:pPr algn="ctr"/>
                      <a:r>
                        <a:rPr lang="en-US" b="1" dirty="0" smtClean="0"/>
                        <a:t>ADOPTED</a:t>
                      </a:r>
                    </a:p>
                    <a:p>
                      <a:pPr algn="ctr"/>
                      <a:r>
                        <a:rPr lang="en-US" b="1" dirty="0" smtClean="0"/>
                        <a:t>BUDGET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2019-20</a:t>
                      </a:r>
                    </a:p>
                    <a:p>
                      <a:pPr algn="ctr"/>
                      <a:r>
                        <a:rPr lang="en-US" b="1" baseline="0" dirty="0" smtClean="0"/>
                        <a:t>AMENDED</a:t>
                      </a:r>
                    </a:p>
                    <a:p>
                      <a:pPr algn="ctr"/>
                      <a:r>
                        <a:rPr lang="en-US" b="1" baseline="0" dirty="0" smtClean="0"/>
                        <a:t>BUDGET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2019-20</a:t>
                      </a:r>
                    </a:p>
                    <a:p>
                      <a:pPr algn="ctr"/>
                      <a:r>
                        <a:rPr lang="en-US" b="1" dirty="0" smtClean="0"/>
                        <a:t>ACTUAL</a:t>
                      </a:r>
                      <a:r>
                        <a:rPr lang="en-US" b="1" baseline="0" dirty="0" smtClean="0"/>
                        <a:t> AS OF 12/31/19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% TO DATE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9615">
                <a:tc>
                  <a:txBody>
                    <a:bodyPr/>
                    <a:lstStyle/>
                    <a:p>
                      <a:r>
                        <a:rPr lang="en-US" dirty="0" smtClean="0"/>
                        <a:t>  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$49,938,576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$49,938,576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$24,627,895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2428">
                <a:tc>
                  <a:txBody>
                    <a:bodyPr/>
                    <a:lstStyle/>
                    <a:p>
                      <a:r>
                        <a:rPr lang="en-US" dirty="0" smtClean="0"/>
                        <a:t>   Expense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50,975,213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50,937,413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$23,501,842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46%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7462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   Transfers In/(Out)</a:t>
                      </a:r>
                      <a:endParaRPr lang="en-US" sz="18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$1,074,000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$1,036,200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</a:t>
                      </a:r>
                      <a:r>
                        <a:rPr lang="en-US" baseline="0" dirty="0" smtClean="0"/>
                        <a:t>     </a:t>
                      </a:r>
                      <a:r>
                        <a:rPr lang="en-US" dirty="0" smtClean="0"/>
                        <a:t>$140,659</a:t>
                      </a:r>
                    </a:p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7462">
                <a:tc>
                  <a:txBody>
                    <a:bodyPr/>
                    <a:lstStyle/>
                    <a:p>
                      <a:r>
                        <a:rPr lang="en-US" dirty="0" smtClean="0"/>
                        <a:t>   Net 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$37,363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$37,363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         </a:t>
                      </a:r>
                      <a:r>
                        <a:rPr lang="en-US" dirty="0" smtClean="0"/>
                        <a:t>$1,266,712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63000" y="640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+mj-lt"/>
              </a:rPr>
              <a:t>BUDGET UPDATE </a:t>
            </a:r>
            <a:r>
              <a:rPr lang="en-US" sz="2200" dirty="0" smtClean="0">
                <a:latin typeface="+mj-lt"/>
              </a:rPr>
              <a:t>12/31/2019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207026"/>
              </p:ext>
            </p:extLst>
          </p:nvPr>
        </p:nvGraphicFramePr>
        <p:xfrm>
          <a:off x="762000" y="733577"/>
          <a:ext cx="7848600" cy="5667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3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7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3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152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19/20 ADOPTED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BUDGET</a:t>
                      </a:r>
                      <a:endParaRPr lang="en-US" sz="1400" b="1" dirty="0"/>
                    </a:p>
                  </a:txBody>
                  <a:tcPr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   19/20 AMENDED</a:t>
                      </a:r>
                      <a:r>
                        <a:rPr lang="en-US" sz="1400" b="1" baseline="0" dirty="0" smtClean="0"/>
                        <a:t>  </a:t>
                      </a:r>
                      <a:r>
                        <a:rPr lang="en-US" sz="1400" b="1" dirty="0" smtClean="0"/>
                        <a:t>BUDGET</a:t>
                      </a:r>
                      <a:endParaRPr lang="en-US" sz="14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19/20 ACTUAL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AS OF</a:t>
                      </a:r>
                      <a:r>
                        <a:rPr lang="en-US" sz="1400" b="1" baseline="0" dirty="0" smtClean="0"/>
                        <a:t> 12/31/19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19/20 BALANCE AS OF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12/31/19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84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Revenue</a:t>
                      </a:r>
                      <a:r>
                        <a:rPr lang="en-US" sz="1400" b="1" baseline="0" dirty="0" smtClean="0"/>
                        <a:t> 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$49,938,576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$49,938,576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$24,627,895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$25,310,681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84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Expenses by Category: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844">
                <a:tc>
                  <a:txBody>
                    <a:bodyPr/>
                    <a:lstStyle/>
                    <a:p>
                      <a:pPr algn="r"/>
                      <a:r>
                        <a:rPr lang="en-US" sz="1400" b="0" baseline="0" dirty="0" smtClean="0"/>
                        <a:t>  </a:t>
                      </a:r>
                      <a:r>
                        <a:rPr lang="en-US" sz="1400" b="0" dirty="0" smtClean="0"/>
                        <a:t>Academic Salaries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$19,610,758</a:t>
                      </a:r>
                      <a:endParaRPr lang="en-US" sz="1400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$19,625,629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$8,688,352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$10,937,277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844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     Classified</a:t>
                      </a:r>
                      <a:r>
                        <a:rPr lang="en-US" sz="1400" b="0" baseline="0" dirty="0" smtClean="0"/>
                        <a:t> Salaries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$11,071,352</a:t>
                      </a:r>
                      <a:endParaRPr lang="en-US" sz="1400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$11,059,852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$5,202,392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$5,857,460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844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     Benefits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$12,826,471</a:t>
                      </a:r>
                      <a:endParaRPr lang="en-US" sz="1400" dirty="0"/>
                    </a:p>
                  </a:txBody>
                  <a:tcPr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$12,833,425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$5,539,241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$7,294,184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3844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Subtotal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$43,508,581</a:t>
                      </a:r>
                      <a:endParaRPr lang="en-US" sz="1400" dirty="0"/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$43,518,906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$19,429,985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$24,088,921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5534">
                <a:tc>
                  <a:txBody>
                    <a:bodyPr/>
                    <a:lstStyle/>
                    <a:p>
                      <a:pPr algn="r"/>
                      <a:endParaRPr lang="en-US" sz="1400" b="0" dirty="0" smtClean="0"/>
                    </a:p>
                    <a:p>
                      <a:pPr algn="r"/>
                      <a:r>
                        <a:rPr lang="en-US" sz="1400" b="0" dirty="0" smtClean="0"/>
                        <a:t>Supplies &amp; Materials     </a:t>
                      </a:r>
                      <a:r>
                        <a:rPr lang="en-US" sz="1400" b="0" baseline="0" dirty="0" smtClean="0"/>
                        <a:t>     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$804,805</a:t>
                      </a:r>
                      <a:endParaRPr lang="en-US" sz="1400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$794,257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$293,933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$500,324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2456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Other Operating</a:t>
                      </a:r>
                      <a:r>
                        <a:rPr lang="en-US" sz="1400" b="0" baseline="0" dirty="0" smtClean="0"/>
                        <a:t> Costs </a:t>
                      </a:r>
                    </a:p>
                    <a:p>
                      <a:pPr algn="r"/>
                      <a:r>
                        <a:rPr lang="en-US" sz="1200" b="0" baseline="0" dirty="0" smtClean="0"/>
                        <a:t>*(service agreements, utilities, Insurance, etc.)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 smtClean="0"/>
                    </a:p>
                    <a:p>
                      <a:pPr algn="r"/>
                      <a:r>
                        <a:rPr lang="en-US" sz="1400" dirty="0" smtClean="0"/>
                        <a:t>$6,602,483</a:t>
                      </a:r>
                      <a:endParaRPr lang="en-US" sz="1400" dirty="0"/>
                    </a:p>
                  </a:txBody>
                  <a:tcPr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 smtClean="0"/>
                    </a:p>
                    <a:p>
                      <a:pPr algn="r"/>
                      <a:r>
                        <a:rPr lang="en-US" sz="1400" dirty="0" smtClean="0"/>
                        <a:t>$6,526,501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 smtClean="0"/>
                    </a:p>
                    <a:p>
                      <a:pPr algn="r"/>
                      <a:r>
                        <a:rPr lang="en-US" sz="1400" dirty="0" smtClean="0"/>
                        <a:t>$3,695,556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 smtClean="0"/>
                    </a:p>
                    <a:p>
                      <a:pPr algn="r"/>
                      <a:r>
                        <a:rPr lang="en-US" sz="1400" dirty="0" smtClean="0"/>
                        <a:t>$2,830,945</a:t>
                      </a:r>
                      <a:endParaRPr lang="en-US" sz="1400" dirty="0"/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9898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Capital Outlay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/>
                        <a:t>*(equipment, library books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/>
                        <a:t>&amp; software, etc.)</a:t>
                      </a:r>
                      <a:endParaRPr lang="en-US" sz="1200" b="0" dirty="0" smtClean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 smtClean="0"/>
                    </a:p>
                    <a:p>
                      <a:pPr algn="r"/>
                      <a:r>
                        <a:rPr lang="en-US" sz="1400" dirty="0" smtClean="0"/>
                        <a:t>$59,344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 smtClean="0"/>
                    </a:p>
                    <a:p>
                      <a:pPr algn="r"/>
                      <a:r>
                        <a:rPr lang="en-US" sz="1400" dirty="0" smtClean="0"/>
                        <a:t>$97,749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 smtClean="0"/>
                    </a:p>
                    <a:p>
                      <a:pPr algn="r"/>
                      <a:r>
                        <a:rPr lang="en-US" sz="1400" dirty="0" smtClean="0"/>
                        <a:t>$82,368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 smtClean="0"/>
                    </a:p>
                    <a:p>
                      <a:pPr algn="r"/>
                      <a:r>
                        <a:rPr lang="en-US" sz="1400" dirty="0" smtClean="0"/>
                        <a:t>$15,381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3844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Subtotal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$7,466,632</a:t>
                      </a:r>
                      <a:endParaRPr lang="en-US" sz="1400" dirty="0"/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$7,418,507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$4,071,857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$3,346,650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384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Expense Total</a:t>
                      </a:r>
                      <a:r>
                        <a:rPr lang="en-US" sz="1400" b="1" baseline="0" dirty="0" smtClean="0"/>
                        <a:t>                  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$50,975,213</a:t>
                      </a:r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$50,937,413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$23,501,842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$27,435,571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3844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Other</a:t>
                      </a:r>
                      <a:r>
                        <a:rPr lang="en-US" sz="1400" b="0" baseline="0" dirty="0" smtClean="0"/>
                        <a:t> Outgo/</a:t>
                      </a:r>
                      <a:r>
                        <a:rPr lang="en-US" sz="1400" b="0" dirty="0" smtClean="0"/>
                        <a:t>Transfers In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$1,074,000</a:t>
                      </a:r>
                    </a:p>
                  </a:txBody>
                  <a:tcPr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$1,036,200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$140,659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$895,541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384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Net</a:t>
                      </a:r>
                      <a:r>
                        <a:rPr lang="en-US" sz="1400" b="1" baseline="0" dirty="0" smtClean="0"/>
                        <a:t> Position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$37,363</a:t>
                      </a:r>
                      <a:endParaRPr lang="en-US" sz="1400" b="1" dirty="0"/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$37,363</a:t>
                      </a:r>
                      <a:endParaRPr lang="en-US" sz="14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$1,266,712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$(1,229,349)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95288" y="640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+mj-lt"/>
              </a:rPr>
              <a:t>BUDGET UPDATE </a:t>
            </a:r>
            <a:r>
              <a:rPr lang="en-US" sz="2200" dirty="0" smtClean="0">
                <a:latin typeface="+mj-lt"/>
              </a:rPr>
              <a:t>12/31/2019</a:t>
            </a:r>
            <a:endParaRPr lang="en-US" sz="2200" dirty="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60761"/>
              </p:ext>
            </p:extLst>
          </p:nvPr>
        </p:nvGraphicFramePr>
        <p:xfrm>
          <a:off x="762000" y="761999"/>
          <a:ext cx="7772400" cy="563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73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3277"/>
                <a:gridCol w="1273204"/>
              </a:tblGrid>
              <a:tr h="7315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19/20     </a:t>
                      </a:r>
                    </a:p>
                    <a:p>
                      <a:pPr algn="ctr"/>
                      <a:r>
                        <a:rPr lang="en-US" sz="1400" b="1" dirty="0" smtClean="0"/>
                        <a:t>ACTUAL AS </a:t>
                      </a:r>
                    </a:p>
                    <a:p>
                      <a:pPr algn="ctr"/>
                      <a:r>
                        <a:rPr lang="en-US" sz="1400" b="1" dirty="0" smtClean="0"/>
                        <a:t>OF</a:t>
                      </a:r>
                      <a:r>
                        <a:rPr lang="en-US" sz="1400" b="1" baseline="0" dirty="0" smtClean="0"/>
                        <a:t> 12/31/19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 18/19     ACTUAL AS OF</a:t>
                      </a:r>
                      <a:r>
                        <a:rPr lang="en-US" sz="1400" b="1" baseline="0" dirty="0" smtClean="0"/>
                        <a:t> 12/31/18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DIFFERENCE FROM</a:t>
                      </a:r>
                      <a:r>
                        <a:rPr lang="en-US" sz="1400" b="1" baseline="0" dirty="0" smtClean="0"/>
                        <a:t> PRIOR YEAR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%</a:t>
                      </a:r>
                      <a:r>
                        <a:rPr lang="en-US" sz="1400" b="1" baseline="0" dirty="0" smtClean="0"/>
                        <a:t> DIFFERENCE FROM PRIOR YEAR</a:t>
                      </a:r>
                      <a:endParaRPr lang="en-US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78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Revenue</a:t>
                      </a:r>
                      <a:r>
                        <a:rPr lang="en-US" sz="1400" b="1" baseline="0" dirty="0" smtClean="0"/>
                        <a:t> 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$24,627,895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$27,445,997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$(2,818,102)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-10%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78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Expenses by Category: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782">
                <a:tc>
                  <a:txBody>
                    <a:bodyPr/>
                    <a:lstStyle/>
                    <a:p>
                      <a:pPr algn="r"/>
                      <a:r>
                        <a:rPr lang="en-US" sz="1400" b="0" baseline="0" dirty="0" smtClean="0"/>
                        <a:t>  </a:t>
                      </a:r>
                      <a:r>
                        <a:rPr lang="en-US" sz="1400" b="0" dirty="0" smtClean="0"/>
                        <a:t>Academic Salaries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$8,688,352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$8,529,651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$158,701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7782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     Classified</a:t>
                      </a:r>
                      <a:r>
                        <a:rPr lang="en-US" sz="1400" b="0" baseline="0" dirty="0" smtClean="0"/>
                        <a:t> Salaries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$5,202,392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$5,180,727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$21,665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782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     Benefits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$5,539,241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$5,371,114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$168,127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3%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782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Subtotal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$19,429,985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$19,081,492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$348,493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2%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8229">
                <a:tc>
                  <a:txBody>
                    <a:bodyPr/>
                    <a:lstStyle/>
                    <a:p>
                      <a:pPr algn="r"/>
                      <a:endParaRPr lang="en-US" sz="1400" b="0" dirty="0" smtClean="0"/>
                    </a:p>
                    <a:p>
                      <a:pPr algn="r"/>
                      <a:r>
                        <a:rPr lang="en-US" sz="1400" b="0" dirty="0" smtClean="0"/>
                        <a:t>Supplies &amp; Materials     </a:t>
                      </a:r>
                      <a:r>
                        <a:rPr lang="en-US" sz="1400" b="0" baseline="0" dirty="0" smtClean="0"/>
                        <a:t>      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$293,933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$252,808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$41,125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 smtClean="0"/>
                    </a:p>
                    <a:p>
                      <a:pPr algn="r"/>
                      <a:r>
                        <a:rPr lang="en-US" sz="1400" dirty="0" smtClean="0"/>
                        <a:t>16%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7119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Other Operating</a:t>
                      </a:r>
                      <a:r>
                        <a:rPr lang="en-US" sz="1400" b="0" baseline="0" dirty="0" smtClean="0"/>
                        <a:t> Costs </a:t>
                      </a:r>
                    </a:p>
                    <a:p>
                      <a:pPr algn="r"/>
                      <a:r>
                        <a:rPr lang="en-US" sz="1200" b="0" baseline="0" dirty="0" smtClean="0"/>
                        <a:t>*(service agreements, utilities, Insurance, etc.)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 smtClean="0"/>
                    </a:p>
                    <a:p>
                      <a:pPr algn="r"/>
                      <a:r>
                        <a:rPr lang="en-US" sz="1400" dirty="0" smtClean="0"/>
                        <a:t>$3,695,556</a:t>
                      </a:r>
                      <a:endParaRPr lang="en-US" sz="1400" dirty="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 smtClean="0"/>
                    </a:p>
                    <a:p>
                      <a:pPr algn="r"/>
                      <a:r>
                        <a:rPr lang="en-US" sz="1400" dirty="0" smtClean="0"/>
                        <a:t>$3,483,116</a:t>
                      </a:r>
                      <a:endParaRPr lang="en-US" sz="1400" dirty="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 smtClean="0"/>
                    </a:p>
                    <a:p>
                      <a:pPr algn="r"/>
                      <a:r>
                        <a:rPr lang="en-US" sz="1400" dirty="0" smtClean="0"/>
                        <a:t>$212,440</a:t>
                      </a:r>
                      <a:endParaRPr lang="en-US" sz="1400" dirty="0"/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 smtClean="0"/>
                    </a:p>
                    <a:p>
                      <a:pPr algn="r"/>
                      <a:r>
                        <a:rPr lang="en-US" sz="1400" dirty="0" smtClean="0"/>
                        <a:t>64%</a:t>
                      </a:r>
                      <a:endParaRPr lang="en-US" sz="1400" dirty="0"/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67119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Capital Outlay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/>
                        <a:t>*(equipment, library books &amp; software, etc.)</a:t>
                      </a:r>
                      <a:endParaRPr lang="en-US" sz="1200" b="0" dirty="0" smtClean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 smtClean="0"/>
                    </a:p>
                    <a:p>
                      <a:pPr algn="r"/>
                      <a:r>
                        <a:rPr lang="en-US" sz="1400" dirty="0" smtClean="0"/>
                        <a:t>$82,368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 smtClean="0"/>
                    </a:p>
                    <a:p>
                      <a:pPr algn="r"/>
                      <a:r>
                        <a:rPr lang="en-US" sz="1400" dirty="0" smtClean="0"/>
                        <a:t>$99,217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 smtClean="0"/>
                    </a:p>
                    <a:p>
                      <a:pPr algn="r"/>
                      <a:r>
                        <a:rPr lang="en-US" sz="1400" dirty="0" smtClean="0"/>
                        <a:t>$(16,849)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 smtClean="0"/>
                    </a:p>
                    <a:p>
                      <a:pPr algn="r"/>
                      <a:r>
                        <a:rPr lang="en-US" sz="1400" dirty="0" smtClean="0"/>
                        <a:t>-17%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7782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Subtotal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$4,071,857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$3,835,141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$236,7162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6%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778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Expense Total</a:t>
                      </a:r>
                      <a:r>
                        <a:rPr lang="en-US" sz="1400" b="1" baseline="0" dirty="0" smtClean="0"/>
                        <a:t>                  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$23,501,842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$22,916,633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$585,209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3%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7782"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/>
                        <a:t>Other</a:t>
                      </a:r>
                      <a:r>
                        <a:rPr lang="en-US" sz="1400" b="0" baseline="0" dirty="0" smtClean="0"/>
                        <a:t> Outgo/</a:t>
                      </a:r>
                      <a:r>
                        <a:rPr lang="en-US" sz="1400" b="0" dirty="0" smtClean="0"/>
                        <a:t>Transfers In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$140,659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$113,319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$27,340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24%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778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Net</a:t>
                      </a:r>
                      <a:r>
                        <a:rPr lang="en-US" sz="1400" b="1" baseline="0" dirty="0" smtClean="0"/>
                        <a:t> Position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$1,266,712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$4,642,683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($3,375,971)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-73%</a:t>
                      </a:r>
                      <a:endParaRPr lang="en-US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03037" y="6400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455280"/>
              </p:ext>
            </p:extLst>
          </p:nvPr>
        </p:nvGraphicFramePr>
        <p:xfrm>
          <a:off x="457201" y="1325881"/>
          <a:ext cx="8153400" cy="370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6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04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1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2019-20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ADOPTED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2019-20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AMENDED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2019-20</a:t>
                      </a:r>
                    </a:p>
                    <a:p>
                      <a:pPr algn="ctr"/>
                      <a:r>
                        <a:rPr lang="en-US" sz="1600" dirty="0" smtClean="0"/>
                        <a:t>ACTUAL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as of </a:t>
                      </a:r>
                    </a:p>
                    <a:p>
                      <a:pPr algn="ctr"/>
                      <a:r>
                        <a:rPr lang="en-US" sz="1600" dirty="0" smtClean="0"/>
                        <a:t>12/31/19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344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Total Revenue</a:t>
                      </a:r>
                    </a:p>
                    <a:p>
                      <a:pPr algn="l"/>
                      <a:endParaRPr lang="en-US" sz="1600" b="1" dirty="0" smtClean="0"/>
                    </a:p>
                    <a:p>
                      <a:pPr algn="l"/>
                      <a:r>
                        <a:rPr lang="en-US" sz="1600" b="1" dirty="0" smtClean="0"/>
                        <a:t>Apportionment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$49,938,576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$10,852,160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$49,938,576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$10,852,160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  $24,627,895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$5,871,184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155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Education</a:t>
                      </a:r>
                      <a:r>
                        <a:rPr lang="en-US" sz="1600" b="1" baseline="0" dirty="0" smtClean="0"/>
                        <a:t> Protection Act  (EPA) Funds</a:t>
                      </a:r>
                      <a:endParaRPr 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$ 7,181,643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$ 7,181,643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  $1,795,411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Cash</a:t>
                      </a:r>
                      <a:endParaRPr lang="en-US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 $11,352,058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39200" y="640088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4016"/>
            <a:ext cx="6165434" cy="6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95000"/>
                  </a:schemeClr>
                </a:solidFill>
                <a:latin typeface="Quicksand Bold" pitchFamily="2" charset="0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latin typeface="+mj-lt"/>
              </a:rPr>
              <a:t>REVENUE BUDGET UPDATE 12/31/2019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99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382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	 		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2078" y="638020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331093"/>
              </p:ext>
            </p:extLst>
          </p:nvPr>
        </p:nvGraphicFramePr>
        <p:xfrm>
          <a:off x="40480" y="914400"/>
          <a:ext cx="9063039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14016"/>
            <a:ext cx="6165434" cy="6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95000"/>
                  </a:schemeClr>
                </a:solidFill>
                <a:latin typeface="Quicksand Bold" pitchFamily="2" charset="0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latin typeface="+mj-lt"/>
              </a:rPr>
              <a:t>BUDGET UPDATE 12/31/2019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87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tnell Presentation Template - no title image -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Hartnell Presentation Template - no title image - final</Template>
  <TotalTime>0</TotalTime>
  <Words>481</Words>
  <Application>Microsoft Office PowerPoint</Application>
  <PresentationFormat>On-screen Show (4:3)</PresentationFormat>
  <Paragraphs>236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Tahoma</vt:lpstr>
      <vt:lpstr>Calibri</vt:lpstr>
      <vt:lpstr>Arial</vt:lpstr>
      <vt:lpstr>Quicksand Bold</vt:lpstr>
      <vt:lpstr>Hartnell Presentation Template - no title image - final</vt:lpstr>
      <vt:lpstr>Presented by:  Linda Wilczewski Vice President of Administrative Services</vt:lpstr>
      <vt:lpstr> BUDGET UPDATE 12/31/2019 </vt:lpstr>
      <vt:lpstr>BUDGET UPDATE 12/31/2019</vt:lpstr>
      <vt:lpstr>BUDGET UPDATE 12/31/2019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2017-11-01T16:20:30Z</dcterms:created>
  <dcterms:modified xsi:type="dcterms:W3CDTF">2020-01-25T00:49:13Z</dcterms:modified>
</cp:coreProperties>
</file>