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2"/>
  </p:notesMasterIdLst>
  <p:handoutMasterIdLst>
    <p:handoutMasterId r:id="rId13"/>
  </p:handoutMasterIdLst>
  <p:sldIdLst>
    <p:sldId id="494" r:id="rId2"/>
    <p:sldId id="493" r:id="rId3"/>
    <p:sldId id="495" r:id="rId4"/>
    <p:sldId id="496" r:id="rId5"/>
    <p:sldId id="497" r:id="rId6"/>
    <p:sldId id="499" r:id="rId7"/>
    <p:sldId id="498" r:id="rId8"/>
    <p:sldId id="500" r:id="rId9"/>
    <p:sldId id="502" r:id="rId10"/>
    <p:sldId id="501" r:id="rId11"/>
  </p:sldIdLst>
  <p:sldSz cx="9144000" cy="6858000" type="screen4x3"/>
  <p:notesSz cx="7010400" cy="9296400"/>
  <p:embeddedFontLst>
    <p:embeddedFont>
      <p:font typeface="Calibri" panose="020F0502020204030204" pitchFamily="34" charset="0"/>
      <p:regular r:id="rId14"/>
      <p:bold r:id="rId15"/>
      <p:italic r:id="rId16"/>
      <p:boldItalic r:id="rId17"/>
    </p:embeddedFont>
    <p:embeddedFont>
      <p:font typeface="Quicksand Bold"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p:cViewPr varScale="1">
        <p:scale>
          <a:sx n="69" d="100"/>
          <a:sy n="69" d="100"/>
        </p:scale>
        <p:origin x="492" y="3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Which of the following groups should participate in the Student</a:t>
            </a:r>
            <a:r>
              <a:rPr lang="en-US" baseline="0" dirty="0" smtClean="0"/>
              <a:t> Success Conference?</a:t>
            </a:r>
            <a:r>
              <a:rPr lang="en-US" dirty="0" smtClean="0"/>
              <a:t>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'Q1'!$A$3:$A$7</c:f>
              <c:strCache>
                <c:ptCount val="5"/>
                <c:pt idx="0">
                  <c:v>Administration</c:v>
                </c:pt>
                <c:pt idx="1">
                  <c:v>Full-Time Faculty</c:v>
                </c:pt>
                <c:pt idx="2">
                  <c:v>Part-Time Faculty</c:v>
                </c:pt>
                <c:pt idx="3">
                  <c:v>Staff (e.g., Classified/CSEA, L39, Confidentials)</c:v>
                </c:pt>
                <c:pt idx="4">
                  <c:v>Temporary Staff/Faculty</c:v>
                </c:pt>
              </c:strCache>
            </c:strRef>
          </c:cat>
          <c:val>
            <c:numRef>
              <c:f>'Q1'!$B$3:$B$7</c:f>
              <c:numCache>
                <c:formatCode>0.00%</c:formatCode>
                <c:ptCount val="5"/>
                <c:pt idx="0">
                  <c:v>0.65169999999999995</c:v>
                </c:pt>
                <c:pt idx="1">
                  <c:v>0.82020000000000004</c:v>
                </c:pt>
                <c:pt idx="2">
                  <c:v>0.58430000000000004</c:v>
                </c:pt>
                <c:pt idx="3">
                  <c:v>0.55059999999999998</c:v>
                </c:pt>
                <c:pt idx="4">
                  <c:v>0.33710000000000001</c:v>
                </c:pt>
              </c:numCache>
            </c:numRef>
          </c:val>
          <c:extLst>
            <c:ext xmlns:c16="http://schemas.microsoft.com/office/drawing/2014/chart" uri="{C3380CC4-5D6E-409C-BE32-E72D297353CC}">
              <c16:uniqueId val="{00000000-C0F5-4004-8CFA-9ECEE98675F9}"/>
            </c:ext>
          </c:extLst>
        </c:ser>
        <c:dLbls>
          <c:showLegendKey val="0"/>
          <c:showVal val="0"/>
          <c:showCatName val="0"/>
          <c:showSerName val="0"/>
          <c:showPercent val="0"/>
          <c:showBubbleSize val="0"/>
        </c:dLbls>
        <c:gapWidth val="219"/>
        <c:overlap val="-27"/>
        <c:axId val="280016688"/>
        <c:axId val="280016272"/>
      </c:barChart>
      <c:catAx>
        <c:axId val="28001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016272"/>
        <c:crosses val="autoZero"/>
        <c:auto val="1"/>
        <c:lblAlgn val="ctr"/>
        <c:lblOffset val="100"/>
        <c:noMultiLvlLbl val="0"/>
      </c:catAx>
      <c:valAx>
        <c:axId val="280016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01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Should we have</a:t>
            </a:r>
            <a:r>
              <a:rPr lang="en-US" baseline="0" dirty="0" smtClean="0"/>
              <a:t> a keynote speaker? Would it be more productive to use this time for other sessions?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'Q2'!$A$4:$A$6</c:f>
              <c:strCache>
                <c:ptCount val="3"/>
                <c:pt idx="0">
                  <c:v>Yes</c:v>
                </c:pt>
                <c:pt idx="1">
                  <c:v>No</c:v>
                </c:pt>
                <c:pt idx="2">
                  <c:v>Other</c:v>
                </c:pt>
              </c:strCache>
            </c:strRef>
          </c:cat>
          <c:val>
            <c:numRef>
              <c:f>'Q2'!$B$4:$B$6</c:f>
              <c:numCache>
                <c:formatCode>0.00%</c:formatCode>
                <c:ptCount val="3"/>
                <c:pt idx="0">
                  <c:v>0.63039999999999996</c:v>
                </c:pt>
                <c:pt idx="1">
                  <c:v>0.1196</c:v>
                </c:pt>
                <c:pt idx="2" formatCode="0%">
                  <c:v>0.25</c:v>
                </c:pt>
              </c:numCache>
            </c:numRef>
          </c:val>
          <c:extLst>
            <c:ext xmlns:c16="http://schemas.microsoft.com/office/drawing/2014/chart" uri="{C3380CC4-5D6E-409C-BE32-E72D297353CC}">
              <c16:uniqueId val="{00000000-E3B6-465B-854A-3F38635ED5D2}"/>
            </c:ext>
          </c:extLst>
        </c:ser>
        <c:dLbls>
          <c:showLegendKey val="0"/>
          <c:showVal val="0"/>
          <c:showCatName val="0"/>
          <c:showSerName val="0"/>
          <c:showPercent val="0"/>
          <c:showBubbleSize val="0"/>
        </c:dLbls>
        <c:gapWidth val="219"/>
        <c:overlap val="-27"/>
        <c:axId val="112712480"/>
        <c:axId val="112711232"/>
      </c:barChart>
      <c:catAx>
        <c:axId val="11271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11232"/>
        <c:crosses val="autoZero"/>
        <c:auto val="1"/>
        <c:lblAlgn val="ctr"/>
        <c:lblOffset val="100"/>
        <c:noMultiLvlLbl val="0"/>
      </c:catAx>
      <c:valAx>
        <c:axId val="112711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71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b="0" i="0" dirty="0" smtClean="0">
                <a:effectLst/>
              </a:rPr>
              <a:t>How would you rate the ... portion of the Student Success Conference?</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dirty="0" smtClean="0"/>
              <a:t>(without N/A Responses)</a:t>
            </a:r>
            <a:endParaRPr lang="en-US" dirty="0"/>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'Q3'!$B$11</c:f>
              <c:strCache>
                <c:ptCount val="1"/>
                <c:pt idx="0">
                  <c:v>OUTSTANDING</c:v>
                </c:pt>
              </c:strCache>
            </c:strRef>
          </c:tx>
          <c:spPr>
            <a:solidFill>
              <a:schemeClr val="accent1"/>
            </a:solidFill>
            <a:ln>
              <a:noFill/>
            </a:ln>
            <a:effectLst/>
          </c:spPr>
          <c:invertIfNegative val="0"/>
          <c:cat>
            <c:strRef>
              <c:f>'Q3'!$A$12:$A$17</c:f>
              <c:strCache>
                <c:ptCount val="6"/>
                <c:pt idx="0">
                  <c:v>Guided Pathways/College Redesign </c:v>
                </c:pt>
                <c:pt idx="1">
                  <c:v>Program Assessment - Thursday</c:v>
                </c:pt>
                <c:pt idx="2">
                  <c:v>Program Level Outcomes - Friday</c:v>
                </c:pt>
                <c:pt idx="3">
                  <c:v>Breakout Times with Deans/Directors</c:v>
                </c:pt>
                <c:pt idx="4">
                  <c:v>Panel on STEM /Ag/Healthcare Internships and Jobs</c:v>
                </c:pt>
                <c:pt idx="5">
                  <c:v>Guest Speaker: Dr. Laura Rendon</c:v>
                </c:pt>
              </c:strCache>
            </c:strRef>
          </c:cat>
          <c:val>
            <c:numRef>
              <c:f>'Q3'!$B$12:$B$17</c:f>
              <c:numCache>
                <c:formatCode>0.0%</c:formatCode>
                <c:ptCount val="6"/>
                <c:pt idx="0">
                  <c:v>0.14864864864864866</c:v>
                </c:pt>
                <c:pt idx="1">
                  <c:v>0.19047619047619047</c:v>
                </c:pt>
                <c:pt idx="2">
                  <c:v>0.15517241379310345</c:v>
                </c:pt>
                <c:pt idx="3">
                  <c:v>0.21875</c:v>
                </c:pt>
                <c:pt idx="4">
                  <c:v>0.10344827586206896</c:v>
                </c:pt>
                <c:pt idx="5">
                  <c:v>0.51219512195121952</c:v>
                </c:pt>
              </c:numCache>
            </c:numRef>
          </c:val>
          <c:extLst>
            <c:ext xmlns:c16="http://schemas.microsoft.com/office/drawing/2014/chart" uri="{C3380CC4-5D6E-409C-BE32-E72D297353CC}">
              <c16:uniqueId val="{00000000-2CDF-4626-8B77-4C7C7A9C2B15}"/>
            </c:ext>
          </c:extLst>
        </c:ser>
        <c:ser>
          <c:idx val="1"/>
          <c:order val="1"/>
          <c:tx>
            <c:strRef>
              <c:f>'Q3'!$C$11</c:f>
              <c:strCache>
                <c:ptCount val="1"/>
                <c:pt idx="0">
                  <c:v>ABOVE AVERAGE (MOTIVATING)</c:v>
                </c:pt>
              </c:strCache>
            </c:strRef>
          </c:tx>
          <c:spPr>
            <a:solidFill>
              <a:schemeClr val="accent2"/>
            </a:solidFill>
            <a:ln>
              <a:noFill/>
            </a:ln>
            <a:effectLst/>
          </c:spPr>
          <c:invertIfNegative val="0"/>
          <c:cat>
            <c:strRef>
              <c:f>'Q3'!$A$12:$A$17</c:f>
              <c:strCache>
                <c:ptCount val="6"/>
                <c:pt idx="0">
                  <c:v>Guided Pathways/College Redesign </c:v>
                </c:pt>
                <c:pt idx="1">
                  <c:v>Program Assessment - Thursday</c:v>
                </c:pt>
                <c:pt idx="2">
                  <c:v>Program Level Outcomes - Friday</c:v>
                </c:pt>
                <c:pt idx="3">
                  <c:v>Breakout Times with Deans/Directors</c:v>
                </c:pt>
                <c:pt idx="4">
                  <c:v>Panel on STEM /Ag/Healthcare Internships and Jobs</c:v>
                </c:pt>
                <c:pt idx="5">
                  <c:v>Guest Speaker: Dr. Laura Rendon</c:v>
                </c:pt>
              </c:strCache>
            </c:strRef>
          </c:cat>
          <c:val>
            <c:numRef>
              <c:f>'Q3'!$C$12:$C$17</c:f>
              <c:numCache>
                <c:formatCode>0.0%</c:formatCode>
                <c:ptCount val="6"/>
                <c:pt idx="0">
                  <c:v>0.51351351351351349</c:v>
                </c:pt>
                <c:pt idx="1">
                  <c:v>0.38095238095238093</c:v>
                </c:pt>
                <c:pt idx="2">
                  <c:v>0.43103448275862066</c:v>
                </c:pt>
                <c:pt idx="3">
                  <c:v>0.234375</c:v>
                </c:pt>
                <c:pt idx="4">
                  <c:v>0.37931034482758619</c:v>
                </c:pt>
                <c:pt idx="5">
                  <c:v>0.31707317073170732</c:v>
                </c:pt>
              </c:numCache>
            </c:numRef>
          </c:val>
          <c:extLst>
            <c:ext xmlns:c16="http://schemas.microsoft.com/office/drawing/2014/chart" uri="{C3380CC4-5D6E-409C-BE32-E72D297353CC}">
              <c16:uniqueId val="{00000001-2CDF-4626-8B77-4C7C7A9C2B15}"/>
            </c:ext>
          </c:extLst>
        </c:ser>
        <c:ser>
          <c:idx val="2"/>
          <c:order val="2"/>
          <c:tx>
            <c:strRef>
              <c:f>'Q3'!$D$11</c:f>
              <c:strCache>
                <c:ptCount val="1"/>
                <c:pt idx="0">
                  <c:v>AVERAGE</c:v>
                </c:pt>
              </c:strCache>
            </c:strRef>
          </c:tx>
          <c:spPr>
            <a:solidFill>
              <a:schemeClr val="accent3"/>
            </a:solidFill>
            <a:ln>
              <a:noFill/>
            </a:ln>
            <a:effectLst/>
          </c:spPr>
          <c:invertIfNegative val="0"/>
          <c:cat>
            <c:strRef>
              <c:f>'Q3'!$A$12:$A$17</c:f>
              <c:strCache>
                <c:ptCount val="6"/>
                <c:pt idx="0">
                  <c:v>Guided Pathways/College Redesign </c:v>
                </c:pt>
                <c:pt idx="1">
                  <c:v>Program Assessment - Thursday</c:v>
                </c:pt>
                <c:pt idx="2">
                  <c:v>Program Level Outcomes - Friday</c:v>
                </c:pt>
                <c:pt idx="3">
                  <c:v>Breakout Times with Deans/Directors</c:v>
                </c:pt>
                <c:pt idx="4">
                  <c:v>Panel on STEM /Ag/Healthcare Internships and Jobs</c:v>
                </c:pt>
                <c:pt idx="5">
                  <c:v>Guest Speaker: Dr. Laura Rendon</c:v>
                </c:pt>
              </c:strCache>
            </c:strRef>
          </c:cat>
          <c:val>
            <c:numRef>
              <c:f>'Q3'!$D$12:$D$17</c:f>
              <c:numCache>
                <c:formatCode>0.0%</c:formatCode>
                <c:ptCount val="6"/>
                <c:pt idx="0">
                  <c:v>0.28378378378378377</c:v>
                </c:pt>
                <c:pt idx="1">
                  <c:v>0.38095238095238093</c:v>
                </c:pt>
                <c:pt idx="2">
                  <c:v>0.31034482758620691</c:v>
                </c:pt>
                <c:pt idx="3">
                  <c:v>0.453125</c:v>
                </c:pt>
                <c:pt idx="4">
                  <c:v>0.29310344827586204</c:v>
                </c:pt>
                <c:pt idx="5">
                  <c:v>0.14634146341463414</c:v>
                </c:pt>
              </c:numCache>
            </c:numRef>
          </c:val>
          <c:extLst>
            <c:ext xmlns:c16="http://schemas.microsoft.com/office/drawing/2014/chart" uri="{C3380CC4-5D6E-409C-BE32-E72D297353CC}">
              <c16:uniqueId val="{00000002-2CDF-4626-8B77-4C7C7A9C2B15}"/>
            </c:ext>
          </c:extLst>
        </c:ser>
        <c:ser>
          <c:idx val="3"/>
          <c:order val="3"/>
          <c:tx>
            <c:strRef>
              <c:f>'Q3'!$E$11</c:f>
              <c:strCache>
                <c:ptCount val="1"/>
                <c:pt idx="0">
                  <c:v>BELOW AVERAGE</c:v>
                </c:pt>
              </c:strCache>
            </c:strRef>
          </c:tx>
          <c:spPr>
            <a:solidFill>
              <a:schemeClr val="accent4"/>
            </a:solidFill>
            <a:ln>
              <a:noFill/>
            </a:ln>
            <a:effectLst/>
          </c:spPr>
          <c:invertIfNegative val="0"/>
          <c:cat>
            <c:strRef>
              <c:f>'Q3'!$A$12:$A$17</c:f>
              <c:strCache>
                <c:ptCount val="6"/>
                <c:pt idx="0">
                  <c:v>Guided Pathways/College Redesign </c:v>
                </c:pt>
                <c:pt idx="1">
                  <c:v>Program Assessment - Thursday</c:v>
                </c:pt>
                <c:pt idx="2">
                  <c:v>Program Level Outcomes - Friday</c:v>
                </c:pt>
                <c:pt idx="3">
                  <c:v>Breakout Times with Deans/Directors</c:v>
                </c:pt>
                <c:pt idx="4">
                  <c:v>Panel on STEM /Ag/Healthcare Internships and Jobs</c:v>
                </c:pt>
                <c:pt idx="5">
                  <c:v>Guest Speaker: Dr. Laura Rendon</c:v>
                </c:pt>
              </c:strCache>
            </c:strRef>
          </c:cat>
          <c:val>
            <c:numRef>
              <c:f>'Q3'!$E$12:$E$17</c:f>
              <c:numCache>
                <c:formatCode>0.0%</c:formatCode>
                <c:ptCount val="6"/>
                <c:pt idx="0">
                  <c:v>5.4054054054054057E-2</c:v>
                </c:pt>
                <c:pt idx="1">
                  <c:v>4.7619047619047616E-2</c:v>
                </c:pt>
                <c:pt idx="2">
                  <c:v>0.10344827586206896</c:v>
                </c:pt>
                <c:pt idx="3">
                  <c:v>9.375E-2</c:v>
                </c:pt>
                <c:pt idx="4">
                  <c:v>0.22413793103448276</c:v>
                </c:pt>
                <c:pt idx="5">
                  <c:v>2.4390243902439025E-2</c:v>
                </c:pt>
              </c:numCache>
            </c:numRef>
          </c:val>
          <c:extLst>
            <c:ext xmlns:c16="http://schemas.microsoft.com/office/drawing/2014/chart" uri="{C3380CC4-5D6E-409C-BE32-E72D297353CC}">
              <c16:uniqueId val="{00000003-2CDF-4626-8B77-4C7C7A9C2B15}"/>
            </c:ext>
          </c:extLst>
        </c:ser>
        <c:dLbls>
          <c:showLegendKey val="0"/>
          <c:showVal val="0"/>
          <c:showCatName val="0"/>
          <c:showSerName val="0"/>
          <c:showPercent val="0"/>
          <c:showBubbleSize val="0"/>
        </c:dLbls>
        <c:gapWidth val="219"/>
        <c:overlap val="-27"/>
        <c:axId val="401356176"/>
        <c:axId val="292100320"/>
      </c:barChart>
      <c:catAx>
        <c:axId val="40135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2100320"/>
        <c:crosses val="autoZero"/>
        <c:auto val="1"/>
        <c:lblAlgn val="ctr"/>
        <c:lblOffset val="100"/>
        <c:noMultiLvlLbl val="0"/>
      </c:catAx>
      <c:valAx>
        <c:axId val="292100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356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'Q4'!$B$3</c:f>
              <c:strCache>
                <c:ptCount val="1"/>
                <c:pt idx="0">
                  <c:v>ABSOLUTELY CLOSER–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'Q4'!$A$4:$A$6</c:f>
              <c:strCache>
                <c:ptCount val="3"/>
                <c:pt idx="0">
                  <c:v>Do you feel more connected with colleagues after the Student Success Conference?</c:v>
                </c:pt>
                <c:pt idx="1">
                  <c:v>Do you have a better sense of the future direction at Hartnell as a result of the Student Success Conference?</c:v>
                </c:pt>
                <c:pt idx="2">
                  <c:v>Do you believe that the recent innovations and plans will help Hartnell College succeed in the future?</c:v>
                </c:pt>
              </c:strCache>
            </c:strRef>
          </c:cat>
          <c:val>
            <c:numRef>
              <c:f>'Q4'!$B$4:$B$6</c:f>
              <c:numCache>
                <c:formatCode>0.00%</c:formatCode>
                <c:ptCount val="3"/>
                <c:pt idx="0">
                  <c:v>0.19570000000000001</c:v>
                </c:pt>
                <c:pt idx="1">
                  <c:v>0.2283</c:v>
                </c:pt>
                <c:pt idx="2">
                  <c:v>0.23330000000000001</c:v>
                </c:pt>
              </c:numCache>
            </c:numRef>
          </c:val>
          <c:extLst>
            <c:ext xmlns:c16="http://schemas.microsoft.com/office/drawing/2014/chart" uri="{C3380CC4-5D6E-409C-BE32-E72D297353CC}">
              <c16:uniqueId val="{00000000-5E02-4A99-8839-6DF3005B58CB}"/>
            </c:ext>
          </c:extLst>
        </c:ser>
        <c:ser>
          <c:idx val="1"/>
          <c:order val="1"/>
          <c:tx>
            <c:strRef>
              <c:f>'Q4'!$C$3</c:f>
              <c:strCache>
                <c:ptCount val="1"/>
                <c:pt idx="0">
                  <c:v>MODERATELY CLOSER–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'Q4'!$A$4:$A$6</c:f>
              <c:strCache>
                <c:ptCount val="3"/>
                <c:pt idx="0">
                  <c:v>Do you feel more connected with colleagues after the Student Success Conference?</c:v>
                </c:pt>
                <c:pt idx="1">
                  <c:v>Do you have a better sense of the future direction at Hartnell as a result of the Student Success Conference?</c:v>
                </c:pt>
                <c:pt idx="2">
                  <c:v>Do you believe that the recent innovations and plans will help Hartnell College succeed in the future?</c:v>
                </c:pt>
              </c:strCache>
            </c:strRef>
          </c:cat>
          <c:val>
            <c:numRef>
              <c:f>'Q4'!$C$4:$C$6</c:f>
              <c:numCache>
                <c:formatCode>0.00%</c:formatCode>
                <c:ptCount val="3"/>
                <c:pt idx="0">
                  <c:v>0.33700000000000002</c:v>
                </c:pt>
                <c:pt idx="1">
                  <c:v>0.30430000000000001</c:v>
                </c:pt>
                <c:pt idx="2">
                  <c:v>0.37780000000000002</c:v>
                </c:pt>
              </c:numCache>
            </c:numRef>
          </c:val>
          <c:extLst>
            <c:ext xmlns:c16="http://schemas.microsoft.com/office/drawing/2014/chart" uri="{C3380CC4-5D6E-409C-BE32-E72D297353CC}">
              <c16:uniqueId val="{00000001-5E02-4A99-8839-6DF3005B58CB}"/>
            </c:ext>
          </c:extLst>
        </c:ser>
        <c:ser>
          <c:idx val="2"/>
          <c:order val="2"/>
          <c:tx>
            <c:strRef>
              <c:f>'Q4'!$D$3</c:f>
              <c:strCache>
                <c:ptCount val="1"/>
                <c:pt idx="0">
                  <c:v>SLIGHTLY CLOSER–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'Q4'!$A$4:$A$6</c:f>
              <c:strCache>
                <c:ptCount val="3"/>
                <c:pt idx="0">
                  <c:v>Do you feel more connected with colleagues after the Student Success Conference?</c:v>
                </c:pt>
                <c:pt idx="1">
                  <c:v>Do you have a better sense of the future direction at Hartnell as a result of the Student Success Conference?</c:v>
                </c:pt>
                <c:pt idx="2">
                  <c:v>Do you believe that the recent innovations and plans will help Hartnell College succeed in the future?</c:v>
                </c:pt>
              </c:strCache>
            </c:strRef>
          </c:cat>
          <c:val>
            <c:numRef>
              <c:f>'Q4'!$D$4:$D$6</c:f>
              <c:numCache>
                <c:formatCode>0.00%</c:formatCode>
                <c:ptCount val="3"/>
                <c:pt idx="0">
                  <c:v>0.16300000000000001</c:v>
                </c:pt>
                <c:pt idx="1">
                  <c:v>0.19570000000000001</c:v>
                </c:pt>
                <c:pt idx="2">
                  <c:v>0.2</c:v>
                </c:pt>
              </c:numCache>
            </c:numRef>
          </c:val>
          <c:extLst>
            <c:ext xmlns:c16="http://schemas.microsoft.com/office/drawing/2014/chart" uri="{C3380CC4-5D6E-409C-BE32-E72D297353CC}">
              <c16:uniqueId val="{00000002-5E02-4A99-8839-6DF3005B58CB}"/>
            </c:ext>
          </c:extLst>
        </c:ser>
        <c:ser>
          <c:idx val="3"/>
          <c:order val="3"/>
          <c:tx>
            <c:strRef>
              <c:f>'Q4'!$E$3</c:f>
              <c:strCache>
                <c:ptCount val="1"/>
                <c:pt idx="0">
                  <c:v>NO AFFECT/IMPACT–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'Q4'!$A$4:$A$6</c:f>
              <c:strCache>
                <c:ptCount val="3"/>
                <c:pt idx="0">
                  <c:v>Do you feel more connected with colleagues after the Student Success Conference?</c:v>
                </c:pt>
                <c:pt idx="1">
                  <c:v>Do you have a better sense of the future direction at Hartnell as a result of the Student Success Conference?</c:v>
                </c:pt>
                <c:pt idx="2">
                  <c:v>Do you believe that the recent innovations and plans will help Hartnell College succeed in the future?</c:v>
                </c:pt>
              </c:strCache>
            </c:strRef>
          </c:cat>
          <c:val>
            <c:numRef>
              <c:f>'Q4'!$E$4:$E$6</c:f>
              <c:numCache>
                <c:formatCode>0.00%</c:formatCode>
                <c:ptCount val="3"/>
                <c:pt idx="0">
                  <c:v>0.30430000000000001</c:v>
                </c:pt>
                <c:pt idx="1">
                  <c:v>0.2717</c:v>
                </c:pt>
                <c:pt idx="2">
                  <c:v>0.18890000000000001</c:v>
                </c:pt>
              </c:numCache>
            </c:numRef>
          </c:val>
          <c:extLst>
            <c:ext xmlns:c16="http://schemas.microsoft.com/office/drawing/2014/chart" uri="{C3380CC4-5D6E-409C-BE32-E72D297353CC}">
              <c16:uniqueId val="{00000003-5E02-4A99-8839-6DF3005B58CB}"/>
            </c:ext>
          </c:extLst>
        </c:ser>
        <c:dLbls>
          <c:dLblPos val="outEnd"/>
          <c:showLegendKey val="0"/>
          <c:showVal val="1"/>
          <c:showCatName val="0"/>
          <c:showSerName val="0"/>
          <c:showPercent val="0"/>
          <c:showBubbleSize val="0"/>
        </c:dLbls>
        <c:gapWidth val="219"/>
        <c:overlap val="-27"/>
        <c:axId val="286548784"/>
        <c:axId val="286548368"/>
      </c:barChart>
      <c:catAx>
        <c:axId val="28654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548368"/>
        <c:crosses val="autoZero"/>
        <c:auto val="1"/>
        <c:lblAlgn val="ctr"/>
        <c:lblOffset val="100"/>
        <c:noMultiLvlLbl val="0"/>
      </c:catAx>
      <c:valAx>
        <c:axId val="286548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548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083" tIns="45542" rIns="91083" bIns="45542"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083" tIns="45542" rIns="91083" bIns="45542" rtlCol="0"/>
          <a:lstStyle>
            <a:lvl1pPr algn="r">
              <a:defRPr sz="1200"/>
            </a:lvl1pPr>
          </a:lstStyle>
          <a:p>
            <a:fld id="{18D17ECA-04D3-491C-A5A4-BFE034F8845E}" type="datetimeFigureOut">
              <a:rPr lang="en-US" smtClean="0"/>
              <a:t>2/20/2020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083" tIns="45542" rIns="91083" bIns="45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083" tIns="45542" rIns="91083" bIns="45542" rtlCol="0" anchor="b"/>
          <a:lstStyle>
            <a:lvl1pPr algn="r">
              <a:defRPr sz="1200"/>
            </a:lvl1pPr>
          </a:lstStyle>
          <a:p>
            <a:fld id="{A254E518-1398-4606-975D-673860B547E8}" type="slidenum">
              <a:rPr lang="en-US" smtClean="0"/>
              <a:t>‹#›</a:t>
            </a:fld>
            <a:endParaRPr lang="en-US" dirty="0"/>
          </a:p>
        </p:txBody>
      </p:sp>
    </p:spTree>
    <p:extLst>
      <p:ext uri="{BB962C8B-B14F-4D97-AF65-F5344CB8AC3E}">
        <p14:creationId xmlns:p14="http://schemas.microsoft.com/office/powerpoint/2010/main" val="122268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A5983B1-7D95-43AC-8BE5-E4AD6FA31928}" type="datetimeFigureOut">
              <a:rPr lang="en-US" smtClean="0"/>
              <a:t>2/20/2020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E7BAB94-1427-4005-AE85-B5B90D692D77}" type="slidenum">
              <a:rPr lang="en-US" smtClean="0"/>
              <a:t>‹#›</a:t>
            </a:fld>
            <a:endParaRPr lang="en-US" dirty="0"/>
          </a:p>
        </p:txBody>
      </p:sp>
    </p:spTree>
    <p:extLst>
      <p:ext uri="{BB962C8B-B14F-4D97-AF65-F5344CB8AC3E}">
        <p14:creationId xmlns:p14="http://schemas.microsoft.com/office/powerpoint/2010/main" val="283088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9144000" cy="5703482"/>
            <a:chOff x="0" y="0"/>
            <a:chExt cx="9144000" cy="5703482"/>
          </a:xfrm>
        </p:grpSpPr>
        <p:sp>
          <p:nvSpPr>
            <p:cNvPr id="8" name="Rectangle 7"/>
            <p:cNvSpPr/>
            <p:nvPr/>
          </p:nvSpPr>
          <p:spPr>
            <a:xfrm>
              <a:off x="0" y="0"/>
              <a:ext cx="6192207" cy="360045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9" name="Rectangle 8"/>
            <p:cNvSpPr/>
            <p:nvPr/>
          </p:nvSpPr>
          <p:spPr>
            <a:xfrm>
              <a:off x="6192207" y="0"/>
              <a:ext cx="2951793" cy="3600450"/>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0" name="Rectangle 9"/>
            <p:cNvSpPr/>
            <p:nvPr/>
          </p:nvSpPr>
          <p:spPr>
            <a:xfrm>
              <a:off x="0" y="3600451"/>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1" name="Rectangle 10"/>
            <p:cNvSpPr/>
            <p:nvPr/>
          </p:nvSpPr>
          <p:spPr>
            <a:xfrm>
              <a:off x="6192207" y="3600450"/>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279" y="4447853"/>
              <a:ext cx="908595" cy="1255629"/>
            </a:xfrm>
            <a:prstGeom prst="rect">
              <a:avLst/>
            </a:prstGeom>
          </p:spPr>
        </p:pic>
      </p:grpSp>
      <p:sp>
        <p:nvSpPr>
          <p:cNvPr id="2" name="Title 1"/>
          <p:cNvSpPr>
            <a:spLocks noGrp="1"/>
          </p:cNvSpPr>
          <p:nvPr>
            <p:ph type="ctrTitle" hasCustomPrompt="1"/>
          </p:nvPr>
        </p:nvSpPr>
        <p:spPr>
          <a:xfrm>
            <a:off x="228600" y="1266825"/>
            <a:ext cx="5715000" cy="533400"/>
          </a:xfrm>
        </p:spPr>
        <p:txBody>
          <a:bodyPr>
            <a:normAutofit/>
          </a:bodyPr>
          <a:lstStyle>
            <a:lvl1pPr algn="l">
              <a:defRPr sz="2000">
                <a:solidFill>
                  <a:schemeClr val="bg1">
                    <a:lumMod val="95000"/>
                  </a:schemeClr>
                </a:solidFill>
                <a:latin typeface="Quicksand Bold" pitchFamily="2" charset="0"/>
              </a:defRPr>
            </a:lvl1pPr>
          </a:lstStyle>
          <a:p>
            <a:r>
              <a:rPr lang="en-US" dirty="0"/>
              <a:t>Click to add Presenter Name</a:t>
            </a:r>
          </a:p>
        </p:txBody>
      </p:sp>
      <p:sp>
        <p:nvSpPr>
          <p:cNvPr id="3" name="Subtitle 2"/>
          <p:cNvSpPr>
            <a:spLocks noGrp="1"/>
          </p:cNvSpPr>
          <p:nvPr>
            <p:ph type="subTitle" idx="1" hasCustomPrompt="1"/>
          </p:nvPr>
        </p:nvSpPr>
        <p:spPr>
          <a:xfrm>
            <a:off x="228600" y="228600"/>
            <a:ext cx="5715000" cy="561653"/>
          </a:xfrm>
        </p:spPr>
        <p:txBody>
          <a:bodyPr>
            <a:normAutofit/>
          </a:bodyPr>
          <a:lstStyle>
            <a:lvl1pPr marL="0" indent="0" algn="l">
              <a:buNone/>
              <a:defRPr sz="2800" baseline="0">
                <a:solidFill>
                  <a:schemeClr val="bg1">
                    <a:lumMod val="95000"/>
                  </a:schemeClr>
                </a:solidFill>
                <a:latin typeface="Quicksand 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Title</a:t>
            </a:r>
          </a:p>
        </p:txBody>
      </p:sp>
      <p:sp>
        <p:nvSpPr>
          <p:cNvPr id="13" name="TextBox 12"/>
          <p:cNvSpPr txBox="1"/>
          <p:nvPr userDrawn="1"/>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30000" noProof="0" dirty="0">
                <a:ln>
                  <a:noFill/>
                </a:ln>
                <a:solidFill>
                  <a:prstClr val="black"/>
                </a:solidFill>
                <a:effectLst/>
                <a:uLnTx/>
                <a:uFillTx/>
              </a:rPr>
              <a:t>GROWING LEADERS </a:t>
            </a:r>
            <a:r>
              <a:rPr kumimoji="0" lang="en-US" sz="1600" b="0" i="1" u="none" strike="noStrike" kern="0" cap="none" spc="0" normalizeH="0" baseline="30000" noProof="0" dirty="0">
                <a:ln>
                  <a:noFill/>
                </a:ln>
                <a:solidFill>
                  <a:prstClr val="black"/>
                </a:solidFill>
                <a:effectLst/>
                <a:uLnTx/>
                <a:uFillTx/>
              </a:rPr>
              <a:t>Opportunity. Engagement. Achievement.    www.hartnell.edu</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Text Placeholder 4"/>
          <p:cNvSpPr>
            <a:spLocks noGrp="1"/>
          </p:cNvSpPr>
          <p:nvPr>
            <p:ph type="body" sz="quarter" idx="11" hasCustomPrompt="1"/>
          </p:nvPr>
        </p:nvSpPr>
        <p:spPr>
          <a:xfrm>
            <a:off x="228600" y="2819400"/>
            <a:ext cx="3502025" cy="457200"/>
          </a:xfrm>
        </p:spPr>
        <p:txBody>
          <a:bodyPr>
            <a:normAutofit/>
          </a:bodyPr>
          <a:lstStyle>
            <a:lvl1pPr marL="0" indent="0">
              <a:buNone/>
              <a:defRPr sz="1800" baseline="0">
                <a:solidFill>
                  <a:schemeClr val="bg1"/>
                </a:solidFill>
              </a:defRPr>
            </a:lvl1pPr>
          </a:lstStyle>
          <a:p>
            <a:pPr lvl="0"/>
            <a:r>
              <a:rPr lang="en-US" dirty="0"/>
              <a:t>Click to add date</a:t>
            </a:r>
          </a:p>
        </p:txBody>
      </p:sp>
      <p:sp>
        <p:nvSpPr>
          <p:cNvPr id="15" name="Text Placeholder 14"/>
          <p:cNvSpPr>
            <a:spLocks noGrp="1"/>
          </p:cNvSpPr>
          <p:nvPr>
            <p:ph type="body" sz="quarter" idx="12" hasCustomPrompt="1"/>
          </p:nvPr>
        </p:nvSpPr>
        <p:spPr>
          <a:xfrm>
            <a:off x="228600" y="1800225"/>
            <a:ext cx="4572000" cy="381000"/>
          </a:xfrm>
        </p:spPr>
        <p:txBody>
          <a:bodyPr>
            <a:normAutofit/>
          </a:bodyPr>
          <a:lstStyle>
            <a:lvl1pPr>
              <a:defRPr sz="1800" b="0" i="1" baseline="0">
                <a:solidFill>
                  <a:schemeClr val="bg1"/>
                </a:solidFill>
              </a:defRPr>
            </a:lvl1pPr>
          </a:lstStyle>
          <a:p>
            <a:pPr lvl="0"/>
            <a:r>
              <a:rPr lang="en-US" dirty="0"/>
              <a:t>Click to add title or department</a:t>
            </a:r>
          </a:p>
        </p:txBody>
      </p:sp>
    </p:spTree>
    <p:extLst>
      <p:ext uri="{BB962C8B-B14F-4D97-AF65-F5344CB8AC3E}">
        <p14:creationId xmlns:p14="http://schemas.microsoft.com/office/powerpoint/2010/main" val="393137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3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Clr>
                <a:srgbClr val="7D183F"/>
              </a:buClr>
              <a:buFont typeface="Arial" panose="020B0604020202020204" pitchFamily="34" charset="0"/>
              <a:buChar char="•"/>
              <a:defRPr/>
            </a:lvl2pPr>
            <a:lvl3pPr>
              <a:buClr>
                <a:srgbClr val="FCB816"/>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64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 y="0"/>
            <a:ext cx="6170141" cy="685800"/>
          </a:xfrm>
        </p:spPr>
        <p:txBody>
          <a:bodyPr anchor="ctr">
            <a:normAutofit/>
          </a:bodyPr>
          <a:lstStyle>
            <a:lvl1pPr algn="l">
              <a:defRPr sz="2400" b="1" cap="all" baseline="0"/>
            </a:lvl1pPr>
          </a:lstStyle>
          <a:p>
            <a:r>
              <a:rPr lang="en-US" dirty="0"/>
              <a:t>Click to edit slide title</a:t>
            </a:r>
          </a:p>
        </p:txBody>
      </p:sp>
      <p:sp>
        <p:nvSpPr>
          <p:cNvPr id="3" name="Text Placeholder 2"/>
          <p:cNvSpPr>
            <a:spLocks noGrp="1"/>
          </p:cNvSpPr>
          <p:nvPr>
            <p:ph type="body" idx="1" hasCustomPrompt="1"/>
          </p:nvPr>
        </p:nvSpPr>
        <p:spPr>
          <a:xfrm>
            <a:off x="685800" y="1066800"/>
            <a:ext cx="7772400" cy="5181600"/>
          </a:xfrm>
        </p:spPr>
        <p:txBody>
          <a:bodyPr anchor="ct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insert text</a:t>
            </a:r>
          </a:p>
        </p:txBody>
      </p:sp>
    </p:spTree>
    <p:extLst>
      <p:ext uri="{BB962C8B-B14F-4D97-AF65-F5344CB8AC3E}">
        <p14:creationId xmlns:p14="http://schemas.microsoft.com/office/powerpoint/2010/main" val="355472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153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057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038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288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4" name="Text Placeholder 3"/>
          <p:cNvSpPr>
            <a:spLocks noGrp="1"/>
          </p:cNvSpPr>
          <p:nvPr>
            <p:ph type="body" sz="half" idx="2" hasCustomPrompt="1"/>
          </p:nvPr>
        </p:nvSpPr>
        <p:spPr>
          <a:xfrm>
            <a:off x="1828800" y="5257800"/>
            <a:ext cx="5486400" cy="1143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extLst>
      <p:ext uri="{BB962C8B-B14F-4D97-AF65-F5344CB8AC3E}">
        <p14:creationId xmlns:p14="http://schemas.microsoft.com/office/powerpoint/2010/main" val="35061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grpSp>
        <p:nvGrpSpPr>
          <p:cNvPr id="7" name="Group 6"/>
          <p:cNvGrpSpPr/>
          <p:nvPr/>
        </p:nvGrpSpPr>
        <p:grpSpPr>
          <a:xfrm>
            <a:off x="0" y="0"/>
            <a:ext cx="9144000" cy="776445"/>
            <a:chOff x="0" y="0"/>
            <a:chExt cx="9144000" cy="776445"/>
          </a:xfrm>
        </p:grpSpPr>
        <p:grpSp>
          <p:nvGrpSpPr>
            <p:cNvPr id="8" name="Group 7"/>
            <p:cNvGrpSpPr/>
            <p:nvPr/>
          </p:nvGrpSpPr>
          <p:grpSpPr>
            <a:xfrm>
              <a:off x="0" y="0"/>
              <a:ext cx="9144000" cy="776445"/>
              <a:chOff x="0" y="0"/>
              <a:chExt cx="9144000" cy="776445"/>
            </a:xfrm>
          </p:grpSpPr>
          <p:sp>
            <p:nvSpPr>
              <p:cNvPr id="11" name="Rectangle 10"/>
              <p:cNvSpPr/>
              <p:nvPr/>
            </p:nvSpPr>
            <p:spPr>
              <a:xfrm>
                <a:off x="0" y="0"/>
                <a:ext cx="6192207" cy="683866"/>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2" name="Rectangle 11"/>
              <p:cNvSpPr/>
              <p:nvPr/>
            </p:nvSpPr>
            <p:spPr>
              <a:xfrm>
                <a:off x="0" y="683866"/>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3" name="Rectangle 12"/>
              <p:cNvSpPr/>
              <p:nvPr/>
            </p:nvSpPr>
            <p:spPr>
              <a:xfrm>
                <a:off x="6192207" y="683865"/>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grpSp>
        <p:pic>
          <p:nvPicPr>
            <p:cNvPr id="9" name="Picture 8" descr="Hartnell Logo CMYK 121813.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574" y="148552"/>
              <a:ext cx="463111" cy="439685"/>
            </a:xfrm>
            <a:prstGeom prst="rect">
              <a:avLst/>
            </a:prstGeom>
          </p:spPr>
        </p:pic>
        <p:pic>
          <p:nvPicPr>
            <p:cNvPr id="10" name="Picture 9" descr="Hartnell Logo RGB-Horz 101314.jpg"/>
            <p:cNvPicPr>
              <a:picLocks noChangeAspect="1"/>
            </p:cNvPicPr>
            <p:nvPr/>
          </p:nvPicPr>
          <p:blipFill rotWithShape="1">
            <a:blip r:embed="rId11" cstate="print">
              <a:extLst>
                <a:ext uri="{28A0092B-C50C-407E-A947-70E740481C1C}">
                  <a14:useLocalDpi xmlns:a14="http://schemas.microsoft.com/office/drawing/2010/main" val="0"/>
                </a:ext>
              </a:extLst>
            </a:blip>
            <a:srcRect t="80177" b="6844"/>
            <a:stretch/>
          </p:blipFill>
          <p:spPr>
            <a:xfrm>
              <a:off x="6838151" y="237585"/>
              <a:ext cx="2159311" cy="229444"/>
            </a:xfrm>
            <a:prstGeom prst="rect">
              <a:avLst/>
            </a:prstGeom>
          </p:spPr>
        </p:pic>
      </p:grpSp>
      <p:sp>
        <p:nvSpPr>
          <p:cNvPr id="14" name="TextBox 13"/>
          <p:cNvSpPr txBox="1"/>
          <p:nvPr/>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30000" noProof="0" dirty="0">
                <a:ln>
                  <a:noFill/>
                </a:ln>
                <a:solidFill>
                  <a:prstClr val="black"/>
                </a:solidFill>
                <a:effectLst/>
                <a:uLnTx/>
                <a:uFillTx/>
              </a:rPr>
              <a:t>GROWING LEADERS </a:t>
            </a:r>
            <a:r>
              <a:rPr kumimoji="0" lang="en-US" sz="1400" b="0" i="1" u="none" strike="noStrike" kern="0" cap="none" spc="0" normalizeH="0" baseline="30000" noProof="0" dirty="0">
                <a:ln>
                  <a:noFill/>
                </a:ln>
                <a:solidFill>
                  <a:prstClr val="black"/>
                </a:solidFill>
                <a:effectLst/>
                <a:uLnTx/>
                <a:uFillTx/>
              </a:rPr>
              <a:t>Opportunity. Engagement. Achievement.    www.hartnell.edu</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 name="Title Placeholder 1"/>
          <p:cNvSpPr>
            <a:spLocks noGrp="1"/>
          </p:cNvSpPr>
          <p:nvPr>
            <p:ph type="title"/>
          </p:nvPr>
        </p:nvSpPr>
        <p:spPr>
          <a:xfrm>
            <a:off x="26773" y="16737"/>
            <a:ext cx="6165434" cy="667128"/>
          </a:xfrm>
          <a:prstGeom prst="rect">
            <a:avLst/>
          </a:prstGeom>
        </p:spPr>
        <p:txBody>
          <a:bodyPr vert="horz" lIns="91440" tIns="45720" rIns="91440" bIns="45720" rtlCol="0" anchor="ctr">
            <a:normAutofit/>
          </a:bodyPr>
          <a:lstStyle/>
          <a:p>
            <a:r>
              <a:rPr lang="en-US" dirty="0"/>
              <a:t>Click to edit slide title</a:t>
            </a:r>
          </a:p>
        </p:txBody>
      </p:sp>
    </p:spTree>
    <p:extLst>
      <p:ext uri="{BB962C8B-B14F-4D97-AF65-F5344CB8AC3E}">
        <p14:creationId xmlns:p14="http://schemas.microsoft.com/office/powerpoint/2010/main" val="305976380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Lst>
  <p:hf hdr="0" ftr="0" dt="0"/>
  <p:txStyles>
    <p:titleStyle>
      <a:lvl1pPr algn="l" defTabSz="914400" rtl="0" eaLnBrk="1" latinLnBrk="0" hangingPunct="1">
        <a:spcBef>
          <a:spcPct val="0"/>
        </a:spcBef>
        <a:buNone/>
        <a:defRPr sz="2400" kern="1200" baseline="0">
          <a:solidFill>
            <a:schemeClr val="bg1">
              <a:lumMod val="95000"/>
            </a:schemeClr>
          </a:solidFill>
          <a:latin typeface="Quicksand Bold" pitchFamily="2"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Quicksand 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Quicksand Bold"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Quicksand Bold"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909" y="1981200"/>
            <a:ext cx="5715000" cy="838200"/>
          </a:xfrm>
        </p:spPr>
        <p:txBody>
          <a:bodyPr>
            <a:normAutofit/>
          </a:bodyPr>
          <a:lstStyle/>
          <a:p>
            <a:r>
              <a:rPr lang="en-US" dirty="0" smtClean="0"/>
              <a:t>Matt </a:t>
            </a:r>
            <a:r>
              <a:rPr lang="en-US" dirty="0" err="1" smtClean="0"/>
              <a:t>Trengove</a:t>
            </a:r>
            <a:endParaRPr lang="en-US" dirty="0"/>
          </a:p>
        </p:txBody>
      </p:sp>
      <p:sp>
        <p:nvSpPr>
          <p:cNvPr id="3" name="Subtitle 2"/>
          <p:cNvSpPr>
            <a:spLocks noGrp="1"/>
          </p:cNvSpPr>
          <p:nvPr>
            <p:ph type="subTitle" idx="1"/>
          </p:nvPr>
        </p:nvSpPr>
        <p:spPr>
          <a:xfrm>
            <a:off x="228600" y="228600"/>
            <a:ext cx="5715000" cy="1981200"/>
          </a:xfrm>
        </p:spPr>
        <p:txBody>
          <a:bodyPr>
            <a:normAutofit/>
          </a:bodyPr>
          <a:lstStyle/>
          <a:p>
            <a:r>
              <a:rPr lang="en-US" dirty="0" smtClean="0"/>
              <a:t>Results from </a:t>
            </a:r>
            <a:r>
              <a:rPr lang="en-US" dirty="0" smtClean="0"/>
              <a:t>the 2020SP Student Success Conference Feedback </a:t>
            </a:r>
            <a:r>
              <a:rPr lang="en-US" dirty="0" smtClean="0"/>
              <a:t>Survey (02.20.20)</a:t>
            </a:r>
          </a:p>
        </p:txBody>
      </p:sp>
      <p:sp>
        <p:nvSpPr>
          <p:cNvPr id="4" name="Text Placeholder 3"/>
          <p:cNvSpPr>
            <a:spLocks noGrp="1"/>
          </p:cNvSpPr>
          <p:nvPr>
            <p:ph type="body" sz="quarter" idx="12"/>
          </p:nvPr>
        </p:nvSpPr>
        <p:spPr>
          <a:xfrm>
            <a:off x="152400" y="2819400"/>
            <a:ext cx="4572000" cy="685800"/>
          </a:xfrm>
        </p:spPr>
        <p:txBody>
          <a:bodyPr>
            <a:normAutofit lnSpcReduction="10000"/>
          </a:bodyPr>
          <a:lstStyle/>
          <a:p>
            <a:r>
              <a:rPr lang="en-US" dirty="0" smtClean="0"/>
              <a:t>Institutional </a:t>
            </a:r>
            <a:r>
              <a:rPr lang="en-US" dirty="0" smtClean="0"/>
              <a:t>Research</a:t>
            </a:r>
          </a:p>
          <a:p>
            <a:r>
              <a:rPr lang="en-US" dirty="0"/>
              <a:t>(94 </a:t>
            </a:r>
            <a:r>
              <a:rPr lang="en-US" dirty="0" smtClean="0"/>
              <a:t>Respondents</a:t>
            </a:r>
            <a:r>
              <a:rPr lang="en-US" dirty="0"/>
              <a:t>)</a:t>
            </a:r>
          </a:p>
        </p:txBody>
      </p:sp>
    </p:spTree>
    <p:extLst>
      <p:ext uri="{BB962C8B-B14F-4D97-AF65-F5344CB8AC3E}">
        <p14:creationId xmlns:p14="http://schemas.microsoft.com/office/powerpoint/2010/main" val="3599597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algn="ctr"/>
            <a:r>
              <a:rPr lang="en-US" dirty="0" smtClean="0"/>
              <a:t>Future Development – Speaker</a:t>
            </a:r>
          </a:p>
          <a:p>
            <a:pPr marL="457200" indent="-457200">
              <a:buFont typeface="Arial" panose="020B0604020202020204" pitchFamily="34" charset="0"/>
              <a:buChar char="•"/>
            </a:pPr>
            <a:r>
              <a:rPr lang="en-US" dirty="0"/>
              <a:t>No guest speaker.  Were we required to buy/dispense her book as part of her speaking engagement?  I hope not.</a:t>
            </a:r>
          </a:p>
          <a:p>
            <a:pPr marL="457200" indent="-457200">
              <a:buFont typeface="Arial" panose="020B0604020202020204" pitchFamily="34" charset="0"/>
              <a:buChar char="•"/>
            </a:pPr>
            <a:r>
              <a:rPr lang="en-US" dirty="0"/>
              <a:t>The main problem I have with most keynote speakers is the premise that Caucasian faculty are not capable of meeting the needs of the non-white students. I feel this is a huge disservice that fosters divisiveness between non-white and Caucasian faculty that trickles down to the student population.     I loved how Rick Bennett explained Fiscal Reality. This is the first time a person explained it in an easy to understand way.     I enjoyed the Program Assessment where we were divided and not with our discipline (although I wasn't a fan at the beginning). It was great to discuss the questions with others and get their feedback.     Chef Ken et al, made delicious meals for us to eat.     We really need to incorporate more breaks into the sessions - we don't have our students sitting for that long without them. I know it's difficult to round people back up, but it's not good for people's health to sit that long.     The panel on STEM/Ag/Healthcare Internships was really difficult for me to engage in - mostly due to not being able to see the panel. They could have been on raised chairs in order to see them easier.</a:t>
            </a:r>
          </a:p>
          <a:p>
            <a:pPr marL="457200" indent="-457200">
              <a:buFont typeface="Arial" panose="020B0604020202020204" pitchFamily="34" charset="0"/>
              <a:buChar char="•"/>
            </a:pPr>
            <a:r>
              <a:rPr lang="en-US" dirty="0"/>
              <a:t>Until faculty and staff have a better grounding in procedures, policies, public safety here on campus, bringing in off site speakers </a:t>
            </a:r>
            <a:r>
              <a:rPr lang="en-US" dirty="0" err="1"/>
              <a:t>etc</a:t>
            </a:r>
            <a:r>
              <a:rPr lang="en-US" dirty="0"/>
              <a:t> is a waste.  Focus on what is needed, as an example instructors have no idea the procedures for taking an offsite student excursion - Maybe an every other year type format could be adopted for a speaker.</a:t>
            </a:r>
          </a:p>
          <a:p>
            <a:endParaRPr lang="en-US" dirty="0"/>
          </a:p>
        </p:txBody>
      </p:sp>
    </p:spTree>
    <p:extLst>
      <p:ext uri="{BB962C8B-B14F-4D97-AF65-F5344CB8AC3E}">
        <p14:creationId xmlns:p14="http://schemas.microsoft.com/office/powerpoint/2010/main" val="365238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3" y="16737"/>
            <a:ext cx="6165434" cy="669064"/>
          </a:xfrm>
        </p:spPr>
        <p:txBody>
          <a:bodyPr>
            <a:normAutofit/>
          </a:bodyPr>
          <a:lstStyle/>
          <a:p>
            <a:r>
              <a:rPr lang="en-US" dirty="0" smtClean="0"/>
              <a:t>Question 1</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218490407"/>
              </p:ext>
            </p:extLst>
          </p:nvPr>
        </p:nvGraphicFramePr>
        <p:xfrm>
          <a:off x="26773" y="914400"/>
          <a:ext cx="9117227"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5545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8063706"/>
              </p:ext>
            </p:extLst>
          </p:nvPr>
        </p:nvGraphicFramePr>
        <p:xfrm>
          <a:off x="0" y="1219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283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Comments</a:t>
            </a:r>
            <a:endParaRPr lang="en-US" dirty="0"/>
          </a:p>
        </p:txBody>
      </p:sp>
      <p:sp>
        <p:nvSpPr>
          <p:cNvPr id="3" name="Content Placeholder 2"/>
          <p:cNvSpPr>
            <a:spLocks noGrp="1"/>
          </p:cNvSpPr>
          <p:nvPr>
            <p:ph idx="1"/>
          </p:nvPr>
        </p:nvSpPr>
        <p:spPr>
          <a:xfrm>
            <a:off x="76200" y="990600"/>
            <a:ext cx="9067800" cy="5334000"/>
          </a:xfrm>
        </p:spPr>
        <p:txBody>
          <a:bodyPr>
            <a:noAutofit/>
          </a:bodyPr>
          <a:lstStyle/>
          <a:p>
            <a:pPr algn="ctr"/>
            <a:r>
              <a:rPr lang="en-US" sz="1200" b="1" dirty="0"/>
              <a:t>Positive</a:t>
            </a:r>
          </a:p>
          <a:p>
            <a:r>
              <a:rPr lang="en-US" sz="1100" dirty="0"/>
              <a:t>The speaker this year was wonderful</a:t>
            </a:r>
          </a:p>
          <a:p>
            <a:r>
              <a:rPr lang="en-US" sz="1100" dirty="0"/>
              <a:t>I always look forward to the keynote speaker!</a:t>
            </a:r>
          </a:p>
          <a:p>
            <a:r>
              <a:rPr lang="en-US" sz="1100" dirty="0"/>
              <a:t>I think the key note speak timeslot should be used strategically.   I really enjoyed the key note speaker but since there was no direct connections made after the presentation the impacts of her presentation is reduced significantly.  We are not advancing from these fundamental building  blocks..</a:t>
            </a:r>
          </a:p>
          <a:p>
            <a:r>
              <a:rPr lang="en-US" sz="1100" dirty="0"/>
              <a:t>Keynote speaker with a topic that aligns with the main work that is in progress in the college. The keynote speaker in this student success conference aligned well with work done on parts of college redesign</a:t>
            </a:r>
          </a:p>
          <a:p>
            <a:r>
              <a:rPr lang="en-US" sz="1100" dirty="0"/>
              <a:t>We should have internal keynote speakers from </a:t>
            </a:r>
            <a:r>
              <a:rPr lang="en-US" sz="1100" dirty="0" err="1"/>
              <a:t>Hartnell</a:t>
            </a:r>
            <a:r>
              <a:rPr lang="en-US" sz="1100" dirty="0"/>
              <a:t> College</a:t>
            </a:r>
          </a:p>
          <a:p>
            <a:endParaRPr lang="en-US" sz="1100" b="1" dirty="0"/>
          </a:p>
          <a:p>
            <a:pPr algn="ctr"/>
            <a:r>
              <a:rPr lang="en-US" sz="1200" b="1" dirty="0"/>
              <a:t>Neutral</a:t>
            </a:r>
          </a:p>
          <a:p>
            <a:r>
              <a:rPr lang="en-US" sz="1100" dirty="0"/>
              <a:t>If the keynote speaker leaves biases out of the conversation (see below).</a:t>
            </a:r>
          </a:p>
          <a:p>
            <a:r>
              <a:rPr lang="en-US" sz="1100" dirty="0"/>
              <a:t>depends on the fee charged by the speaker and whether the speaker speaks to the main theme of the conference. Not sure what the main theme of this conference was.</a:t>
            </a:r>
          </a:p>
          <a:p>
            <a:r>
              <a:rPr lang="en-US" sz="1100" dirty="0"/>
              <a:t>Depends on the speaker.  If the topic is relevant to all, then have everyone there.  If it really is a faculty-geared speaker, don't make the staff sit through that.</a:t>
            </a:r>
          </a:p>
          <a:p>
            <a:endParaRPr lang="en-US" sz="1100" dirty="0"/>
          </a:p>
          <a:p>
            <a:pPr algn="ctr"/>
            <a:r>
              <a:rPr lang="en-US" sz="1200" b="1" dirty="0"/>
              <a:t>Cautionary</a:t>
            </a:r>
          </a:p>
          <a:p>
            <a:r>
              <a:rPr lang="en-US" sz="1100" dirty="0"/>
              <a:t>Can we bring in "team building" experts and be more interactive together?</a:t>
            </a:r>
          </a:p>
          <a:p>
            <a:r>
              <a:rPr lang="en-US" sz="1100" dirty="0"/>
              <a:t>Cancel the entire mess and let faculty meet and discuss items relevant to our students and disciplines</a:t>
            </a:r>
          </a:p>
          <a:p>
            <a:r>
              <a:rPr lang="en-US" sz="1100" dirty="0"/>
              <a:t>effective is setting an agenda/priority for all to work on.</a:t>
            </a:r>
          </a:p>
          <a:p>
            <a:r>
              <a:rPr lang="en-US" sz="1100" dirty="0"/>
              <a:t>I don't think we need a keynote speaker in most cases. They are very expensive and I would rather use the time to work on things like SLOs, PPA and other activities with my colleagues. Sometimes a keynote speaker can be inspiring, but it should really relate to the other things that we are doing at the college.</a:t>
            </a:r>
          </a:p>
          <a:p>
            <a:r>
              <a:rPr lang="en-US" sz="1100" dirty="0"/>
              <a:t>No, the keynotes set the direction of the conference. I hope that the faculty and administrators understood Dr. Laura Rendon's plea to validate the students so that the students feel more welcome and encouraged at </a:t>
            </a:r>
            <a:r>
              <a:rPr lang="en-US" sz="1100" dirty="0" err="1"/>
              <a:t>Hartnell</a:t>
            </a:r>
            <a:r>
              <a:rPr lang="en-US" sz="1100" dirty="0"/>
              <a:t> College, especially the first year students.</a:t>
            </a:r>
          </a:p>
          <a:p>
            <a:r>
              <a:rPr lang="en-US" sz="1100" dirty="0"/>
              <a:t>Time would be more productive in other </a:t>
            </a:r>
            <a:r>
              <a:rPr lang="en-US" sz="1100" dirty="0" smtClean="0"/>
              <a:t>sessions</a:t>
            </a:r>
            <a:endParaRPr lang="en-US" sz="1100" dirty="0"/>
          </a:p>
        </p:txBody>
      </p:sp>
    </p:spTree>
    <p:extLst>
      <p:ext uri="{BB962C8B-B14F-4D97-AF65-F5344CB8AC3E}">
        <p14:creationId xmlns:p14="http://schemas.microsoft.com/office/powerpoint/2010/main" val="292701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03567120"/>
              </p:ext>
            </p:extLst>
          </p:nvPr>
        </p:nvGraphicFramePr>
        <p:xfrm>
          <a:off x="0" y="1066800"/>
          <a:ext cx="91440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989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85242641"/>
              </p:ext>
            </p:extLst>
          </p:nvPr>
        </p:nvGraphicFramePr>
        <p:xfrm>
          <a:off x="0" y="1143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191000" y="914400"/>
            <a:ext cx="2666999" cy="1077218"/>
          </a:xfrm>
          <a:prstGeom prst="rect">
            <a:avLst/>
          </a:prstGeom>
          <a:noFill/>
        </p:spPr>
        <p:txBody>
          <a:bodyPr wrap="square" rtlCol="0">
            <a:spAutoFit/>
          </a:bodyPr>
          <a:lstStyle/>
          <a:p>
            <a:pPr marL="285750" indent="-285750" fontAlgn="b">
              <a:buFont typeface="Arial" panose="020B0604020202020204" pitchFamily="34" charset="0"/>
              <a:buChar char="•"/>
            </a:pPr>
            <a:r>
              <a:rPr lang="en-US" sz="1600" dirty="0"/>
              <a:t>ABSOLUTELY </a:t>
            </a:r>
            <a:r>
              <a:rPr lang="en-US" sz="1600" dirty="0" smtClean="0"/>
              <a:t>CLOSER</a:t>
            </a:r>
            <a:endParaRPr lang="en-US" sz="1600" dirty="0"/>
          </a:p>
          <a:p>
            <a:pPr marL="285750" indent="-285750" fontAlgn="b">
              <a:buFont typeface="Arial" panose="020B0604020202020204" pitchFamily="34" charset="0"/>
              <a:buChar char="•"/>
            </a:pPr>
            <a:r>
              <a:rPr lang="en-US" sz="1600" dirty="0"/>
              <a:t>MODERATELY </a:t>
            </a:r>
            <a:r>
              <a:rPr lang="en-US" sz="1600" dirty="0" smtClean="0"/>
              <a:t>CLOSER</a:t>
            </a:r>
            <a:endParaRPr lang="en-US" sz="1600" dirty="0"/>
          </a:p>
          <a:p>
            <a:pPr marL="285750" indent="-285750" fontAlgn="b">
              <a:buFont typeface="Arial" panose="020B0604020202020204" pitchFamily="34" charset="0"/>
              <a:buChar char="•"/>
            </a:pPr>
            <a:r>
              <a:rPr lang="en-US" sz="1600" dirty="0"/>
              <a:t>SLIGHTLY </a:t>
            </a:r>
            <a:r>
              <a:rPr lang="en-US" sz="1600" dirty="0" smtClean="0"/>
              <a:t>CLOSER</a:t>
            </a:r>
            <a:endParaRPr lang="en-US" sz="1600" dirty="0"/>
          </a:p>
          <a:p>
            <a:pPr marL="285750" indent="-285750" fontAlgn="b">
              <a:buFont typeface="Arial" panose="020B0604020202020204" pitchFamily="34" charset="0"/>
              <a:buChar char="•"/>
            </a:pPr>
            <a:r>
              <a:rPr lang="en-US" sz="1600" dirty="0"/>
              <a:t>NO </a:t>
            </a:r>
            <a:r>
              <a:rPr lang="en-US" sz="1600" dirty="0" smtClean="0"/>
              <a:t>AFFECT/IMPACT</a:t>
            </a:r>
            <a:endParaRPr lang="en-US" sz="1600" dirty="0"/>
          </a:p>
        </p:txBody>
      </p:sp>
    </p:spTree>
    <p:extLst>
      <p:ext uri="{BB962C8B-B14F-4D97-AF65-F5344CB8AC3E}">
        <p14:creationId xmlns:p14="http://schemas.microsoft.com/office/powerpoint/2010/main" val="248613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0" y="1066800"/>
            <a:ext cx="9144000" cy="5562600"/>
          </a:xfrm>
        </p:spPr>
        <p:txBody>
          <a:bodyPr>
            <a:normAutofit fontScale="55000" lnSpcReduction="20000"/>
          </a:bodyPr>
          <a:lstStyle/>
          <a:p>
            <a:r>
              <a:rPr lang="en-US" dirty="0"/>
              <a:t>Do you have any comments, questions, suggestions or concerns about anything you heard/learned at the Student Success Conference, that you'd like to share</a:t>
            </a:r>
            <a:r>
              <a:rPr lang="en-US" dirty="0" smtClean="0"/>
              <a:t>?</a:t>
            </a:r>
          </a:p>
          <a:p>
            <a:pPr algn="ctr"/>
            <a:r>
              <a:rPr lang="en-US" dirty="0" smtClean="0"/>
              <a:t>POSITIVE</a:t>
            </a:r>
            <a:endParaRPr lang="en-US" dirty="0"/>
          </a:p>
          <a:p>
            <a:pPr marL="457200" indent="-457200">
              <a:buFont typeface="Arial" panose="020B0604020202020204" pitchFamily="34" charset="0"/>
              <a:buChar char="•"/>
            </a:pPr>
            <a:r>
              <a:rPr lang="en-US" dirty="0"/>
              <a:t> I think that overall the sessions at the Success Conference are very well received and offer good opportunities to learn! That is why I am in favor of not having a keynote speaker (which I understand is very costly) and having more in-house opportunities.</a:t>
            </a:r>
          </a:p>
          <a:p>
            <a:pPr marL="457200" indent="-457200">
              <a:buFont typeface="Arial" panose="020B0604020202020204" pitchFamily="34" charset="0"/>
              <a:buChar char="•"/>
            </a:pPr>
            <a:r>
              <a:rPr lang="en-US" dirty="0"/>
              <a:t>A great opportunity for campus members to come together.  An added benefit - to host when we can close offices to allow everyone to attend.</a:t>
            </a:r>
          </a:p>
          <a:p>
            <a:pPr marL="457200" indent="-457200">
              <a:buFont typeface="Arial" panose="020B0604020202020204" pitchFamily="34" charset="0"/>
              <a:buChar char="•"/>
            </a:pPr>
            <a:r>
              <a:rPr lang="en-US" dirty="0"/>
              <a:t>I really enjoyed the speech from the woman who had been a recipient from the </a:t>
            </a:r>
            <a:r>
              <a:rPr lang="en-US" dirty="0" err="1"/>
              <a:t>Hartnell</a:t>
            </a:r>
            <a:r>
              <a:rPr lang="en-US" dirty="0"/>
              <a:t> Scholarship Fund (she is now an RN in Salinas).</a:t>
            </a:r>
          </a:p>
          <a:p>
            <a:pPr marL="457200" indent="-457200">
              <a:buFont typeface="Arial" panose="020B0604020202020204" pitchFamily="34" charset="0"/>
              <a:buChar char="•"/>
            </a:pPr>
            <a:r>
              <a:rPr lang="en-US" dirty="0"/>
              <a:t>It was great that the president took the time to humanize </a:t>
            </a:r>
            <a:r>
              <a:rPr lang="en-US" dirty="0" err="1"/>
              <a:t>hereself</a:t>
            </a:r>
            <a:r>
              <a:rPr lang="en-US" dirty="0"/>
              <a:t> to the college community. It is inspiring to see her take the time to do that.</a:t>
            </a:r>
          </a:p>
          <a:p>
            <a:pPr marL="457200" indent="-457200">
              <a:buFont typeface="Arial" panose="020B0604020202020204" pitchFamily="34" charset="0"/>
              <a:buChar char="•"/>
            </a:pPr>
            <a:r>
              <a:rPr lang="en-US" dirty="0"/>
              <a:t>Please bring Dr. Laura Rendon, her motivational speech was outstanding!</a:t>
            </a:r>
          </a:p>
          <a:p>
            <a:pPr marL="457200" indent="-457200">
              <a:buFont typeface="Arial" panose="020B0604020202020204" pitchFamily="34" charset="0"/>
              <a:buChar char="•"/>
            </a:pPr>
            <a:r>
              <a:rPr lang="en-US" dirty="0"/>
              <a:t>Thank you for allowing classified to attend. I found it beneficial and informative</a:t>
            </a:r>
            <a:r>
              <a:rPr lang="en-US" dirty="0" smtClean="0"/>
              <a:t>.</a:t>
            </a:r>
            <a:endParaRPr lang="en-US" dirty="0"/>
          </a:p>
        </p:txBody>
      </p:sp>
    </p:spTree>
    <p:extLst>
      <p:ext uri="{BB962C8B-B14F-4D97-AF65-F5344CB8AC3E}">
        <p14:creationId xmlns:p14="http://schemas.microsoft.com/office/powerpoint/2010/main" val="130130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(Cont.)</a:t>
            </a:r>
            <a:endParaRPr lang="en-US" dirty="0"/>
          </a:p>
        </p:txBody>
      </p:sp>
      <p:sp>
        <p:nvSpPr>
          <p:cNvPr id="3" name="Content Placeholder 2"/>
          <p:cNvSpPr>
            <a:spLocks noGrp="1"/>
          </p:cNvSpPr>
          <p:nvPr>
            <p:ph idx="1"/>
          </p:nvPr>
        </p:nvSpPr>
        <p:spPr>
          <a:xfrm>
            <a:off x="0" y="990600"/>
            <a:ext cx="9144000" cy="5410200"/>
          </a:xfrm>
        </p:spPr>
        <p:txBody>
          <a:bodyPr>
            <a:normAutofit fontScale="47500" lnSpcReduction="20000"/>
          </a:bodyPr>
          <a:lstStyle/>
          <a:p>
            <a:pPr algn="ctr"/>
            <a:r>
              <a:rPr lang="en-US" dirty="0" smtClean="0"/>
              <a:t>FUTURE DEVELOPMENT - Content</a:t>
            </a:r>
          </a:p>
          <a:p>
            <a:pPr marL="457200" indent="-457200">
              <a:buFont typeface="Arial" panose="020B0604020202020204" pitchFamily="34" charset="0"/>
              <a:buChar char="•"/>
            </a:pPr>
            <a:r>
              <a:rPr lang="en-US" dirty="0" smtClean="0"/>
              <a:t>There </a:t>
            </a:r>
            <a:r>
              <a:rPr lang="en-US" dirty="0"/>
              <a:t>has to be some space for faculty collaboration and sharing of strategies and techniques.</a:t>
            </a:r>
          </a:p>
          <a:p>
            <a:pPr marL="457200" indent="-457200">
              <a:buFont typeface="Arial" panose="020B0604020202020204" pitchFamily="34" charset="0"/>
              <a:buChar char="•"/>
            </a:pPr>
            <a:r>
              <a:rPr lang="en-US" dirty="0"/>
              <a:t>I didn't understand the panel on STEM and ag/healthcare. Most of us don't work in these areas. I could see where a panel like this could be useful to students, but I don't understand the relevance for faculty.</a:t>
            </a:r>
          </a:p>
          <a:p>
            <a:pPr marL="457200" indent="-457200">
              <a:buFont typeface="Arial" panose="020B0604020202020204" pitchFamily="34" charset="0"/>
              <a:buChar char="•"/>
            </a:pPr>
            <a:r>
              <a:rPr lang="en-US" dirty="0"/>
              <a:t>Most breakout sessions were exercises in collaboration </a:t>
            </a:r>
            <a:r>
              <a:rPr lang="en-US" dirty="0" err="1"/>
              <a:t>only.Substantial</a:t>
            </a:r>
            <a:r>
              <a:rPr lang="en-US" dirty="0"/>
              <a:t> information/content should be presented too.</a:t>
            </a:r>
          </a:p>
          <a:p>
            <a:pPr marL="457200" indent="-457200">
              <a:buFont typeface="Arial" panose="020B0604020202020204" pitchFamily="34" charset="0"/>
              <a:buChar char="•"/>
            </a:pPr>
            <a:r>
              <a:rPr lang="en-US" dirty="0"/>
              <a:t>The emphasis at the conference and generally at the school is on STEM. While I agree that this is important, subjects including English, History, the Arts, and others that cannot show immediate profits for students are ignored. A panel discussion focused mainly on Agriculture is a waste of time for much of the faculty and should be relegated to break outs.</a:t>
            </a:r>
          </a:p>
          <a:p>
            <a:pPr marL="457200" indent="-457200">
              <a:buFont typeface="Arial" panose="020B0604020202020204" pitchFamily="34" charset="0"/>
              <a:buChar char="•"/>
            </a:pPr>
            <a:r>
              <a:rPr lang="en-US" dirty="0"/>
              <a:t>The student success conference is used for so many tasks other than increasing our knowledge of student success that it kind of gets lost.  If the administration needs faculty to meet with their deans then that should be on a separate day. There should be a day for administrative tasks (Friday) and a  day for student success (Thursday). There should be one day solely dedicated to student success advancement.    The presentation should be screened for preparedness. Presenters need to provide quality presentations.   This should not be a summary of tasks that we did in the last year, but to gather critiques, questions, and alternate perspectives.  There needs to be a time where faculty, staff get to work with colleagues they do not see everyday.            so many moving parts that it</a:t>
            </a:r>
          </a:p>
          <a:p>
            <a:pPr marL="457200" indent="-457200">
              <a:buFont typeface="Arial" panose="020B0604020202020204" pitchFamily="34" charset="0"/>
              <a:buChar char="•"/>
            </a:pPr>
            <a:r>
              <a:rPr lang="en-US" dirty="0"/>
              <a:t>They were some breakout sessions with the topics are based on deficit discourse and putting the blame on the students. Those should be unacceptable for an institution that is focused on student success and wants to be student-centric. Please no session that talks negatively about the students.</a:t>
            </a:r>
          </a:p>
          <a:p>
            <a:endParaRPr lang="en-US" dirty="0"/>
          </a:p>
        </p:txBody>
      </p:sp>
    </p:spTree>
    <p:extLst>
      <p:ext uri="{BB962C8B-B14F-4D97-AF65-F5344CB8AC3E}">
        <p14:creationId xmlns:p14="http://schemas.microsoft.com/office/powerpoint/2010/main" val="235627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9067800" cy="5257800"/>
          </a:xfrm>
        </p:spPr>
        <p:txBody>
          <a:bodyPr>
            <a:normAutofit fontScale="47500" lnSpcReduction="20000"/>
          </a:bodyPr>
          <a:lstStyle/>
          <a:p>
            <a:pPr algn="ctr"/>
            <a:r>
              <a:rPr lang="en-US" dirty="0" smtClean="0"/>
              <a:t>Future Development – Inclusion</a:t>
            </a:r>
          </a:p>
          <a:p>
            <a:pPr marL="457200" indent="-457200">
              <a:buFont typeface="Arial" panose="020B0604020202020204" pitchFamily="34" charset="0"/>
              <a:buChar char="•"/>
            </a:pPr>
            <a:r>
              <a:rPr lang="en-US" dirty="0"/>
              <a:t>I feel like staff are not as included in some of these events since it is not mandatory and we still have to catch up on work when we go back.     Some of what I seen I do find very interesting but am not able to see all of the presentations.</a:t>
            </a:r>
          </a:p>
          <a:p>
            <a:pPr marL="457200" indent="-457200">
              <a:buFont typeface="Arial" panose="020B0604020202020204" pitchFamily="34" charset="0"/>
              <a:buChar char="•"/>
            </a:pPr>
            <a:r>
              <a:rPr lang="en-US" dirty="0"/>
              <a:t>More input and participation from administrators would be nice.  They are implementing the Board's vision and could share that vision.</a:t>
            </a:r>
          </a:p>
          <a:p>
            <a:pPr marL="457200" indent="-457200">
              <a:buFont typeface="Arial" panose="020B0604020202020204" pitchFamily="34" charset="0"/>
              <a:buChar char="•"/>
            </a:pPr>
            <a:r>
              <a:rPr lang="en-US" dirty="0"/>
              <a:t>More social hours to get to know each other better.</a:t>
            </a:r>
          </a:p>
          <a:p>
            <a:pPr marL="457200" indent="-457200">
              <a:buFont typeface="Arial" panose="020B0604020202020204" pitchFamily="34" charset="0"/>
              <a:buChar char="•"/>
            </a:pPr>
            <a:r>
              <a:rPr lang="en-US" dirty="0"/>
              <a:t>No concerns, just suggestions.  Please offer additional ways for student and staff who are introverts like myself.  We don't always feel comfortable to participate in large crowds but we do want to be able to contribute to the vision of the college.  Please offer ways to make us introverts comfortable to be part of this process.</a:t>
            </a:r>
          </a:p>
          <a:p>
            <a:pPr marL="457200" indent="-457200">
              <a:buFont typeface="Arial" panose="020B0604020202020204" pitchFamily="34" charset="0"/>
              <a:buChar char="•"/>
            </a:pPr>
            <a:r>
              <a:rPr lang="en-US" dirty="0"/>
              <a:t>Since we are not able to close the office, I was only able to participate and attend during the keynote speaker session. All parts of the conference should be all inclusive. Especially staff who have direct contact with students. Students first!!</a:t>
            </a:r>
          </a:p>
          <a:p>
            <a:pPr marL="457200" indent="-457200">
              <a:buFont typeface="Arial" panose="020B0604020202020204" pitchFamily="34" charset="0"/>
              <a:buChar char="•"/>
            </a:pPr>
            <a:r>
              <a:rPr lang="en-US" dirty="0"/>
              <a:t>Support staff do not feel included. Perhaps we offer a student success series with a variety of tracks for staff/faculty/admin. Unless this will be strictly always for faculty. If so, perhaps change the focus to allow for more work groups.</a:t>
            </a:r>
          </a:p>
          <a:p>
            <a:pPr marL="457200" indent="-457200">
              <a:buFont typeface="Arial" panose="020B0604020202020204" pitchFamily="34" charset="0"/>
              <a:buChar char="•"/>
            </a:pPr>
            <a:r>
              <a:rPr lang="en-US" dirty="0"/>
              <a:t>These types of events should include more interactive time shared between Student Affairs and Academic Affairs. Convocation seems to mostly herd staff and faculty between lecture halls--this seems like a missed opportunity to create collaboration and strengthen scalability of services that cannot be delivered without teamwork. More/new initiatives usually bring more work and little or no man-power to support it. We have got to work together to leverage our limited man-power to ensure we successfully meet our objectives as an institution. Communication is the famous "key" element in all successful relationships, we should strive to keep it as a priority between divisions' </a:t>
            </a:r>
            <a:r>
              <a:rPr lang="en-US" dirty="0" err="1"/>
              <a:t>frontliners</a:t>
            </a:r>
            <a:r>
              <a:rPr lang="en-US" dirty="0"/>
              <a:t> (</a:t>
            </a:r>
            <a:r>
              <a:rPr lang="en-US" dirty="0" err="1"/>
              <a:t>i.e.,not</a:t>
            </a:r>
            <a:r>
              <a:rPr lang="en-US" dirty="0"/>
              <a:t> just management).</a:t>
            </a:r>
          </a:p>
          <a:p>
            <a:endParaRPr lang="en-US" dirty="0"/>
          </a:p>
        </p:txBody>
      </p:sp>
    </p:spTree>
    <p:extLst>
      <p:ext uri="{BB962C8B-B14F-4D97-AF65-F5344CB8AC3E}">
        <p14:creationId xmlns:p14="http://schemas.microsoft.com/office/powerpoint/2010/main" val="353638021"/>
      </p:ext>
    </p:extLst>
  </p:cSld>
  <p:clrMapOvr>
    <a:masterClrMapping/>
  </p:clrMapOvr>
</p:sld>
</file>

<file path=ppt/theme/theme1.xml><?xml version="1.0" encoding="utf-8"?>
<a:theme xmlns:a="http://schemas.openxmlformats.org/drawingml/2006/main" name="Hartnell Presentation Template - no title imag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Hartnell Presentation Template - no title image - final</Template>
  <TotalTime>4933</TotalTime>
  <Words>1643</Words>
  <Application>Microsoft Office PowerPoint</Application>
  <PresentationFormat>On-screen Show (4:3)</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Quicksand Bold</vt:lpstr>
      <vt:lpstr>Hartnell Presentation Template - no title image - final</vt:lpstr>
      <vt:lpstr>Matt Trengove</vt:lpstr>
      <vt:lpstr>Question 1</vt:lpstr>
      <vt:lpstr>Question 2</vt:lpstr>
      <vt:lpstr>Question 2: Comments</vt:lpstr>
      <vt:lpstr>Question 3</vt:lpstr>
      <vt:lpstr>Question 4</vt:lpstr>
      <vt:lpstr>Question 5</vt:lpstr>
      <vt:lpstr>Question 5 (Cont.)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a High Performance Organization</dc:title>
  <dc:creator>Dr. Brian Lofman</dc:creator>
  <cp:lastModifiedBy>matthew_trengove@yahoo.com</cp:lastModifiedBy>
  <cp:revision>583</cp:revision>
  <cp:lastPrinted>2019-12-13T22:19:30Z</cp:lastPrinted>
  <dcterms:created xsi:type="dcterms:W3CDTF">2014-10-23T16:03:52Z</dcterms:created>
  <dcterms:modified xsi:type="dcterms:W3CDTF">2020-02-20T21:33:15Z</dcterms:modified>
</cp:coreProperties>
</file>