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1"/>
  </p:notesMasterIdLst>
  <p:handoutMasterIdLst>
    <p:handoutMasterId r:id="rId12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82" autoAdjust="0"/>
  </p:normalViewPr>
  <p:slideViewPr>
    <p:cSldViewPr showGuides="1">
      <p:cViewPr varScale="1">
        <p:scale>
          <a:sx n="68" d="100"/>
          <a:sy n="68" d="100"/>
        </p:scale>
        <p:origin x="616" y="4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11/23/2022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11/23/2022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11/23/2022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rtnell.edu/sites/default/files/u90/bp4030_academic_freedom-rev.pdf" TargetMode="External"/><Relationship Id="rId2" Type="http://schemas.openxmlformats.org/officeDocument/2006/relationships/hyperlink" Target="https://docs.google.com/document/d/13LQIfymj0uIT-bi1UUqPYHYYlPM1vl38/edit?usp=sharing&amp;ouid=117665575473605626653&amp;rtpof=true&amp;sd=tru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des.findlaw.com/ca/education-code/edc-sect-78052.html#:~:text=(a)%20It%20is%20the%20intent,students%20to%20complete%20degree%20programs.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hrome-extension://efaidnbmnnnibpcajpcglclefindmkaj/https:/www.hartnell.edu/governance/councils/academic-senate/agendas_and_items/resolution_19_3_low_cost_textbooks.pdf" TargetMode="External"/><Relationship Id="rId2" Type="http://schemas.openxmlformats.org/officeDocument/2006/relationships/hyperlink" Target="https://docs.google.com/document/d/18ge7HqJczKK3MI09N9MqbZTPb-j7nT_hiufFAK9vGT0/edit?usp=shar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sccc-oeri.org/2022/11/14/adopt-student-senate-for-california-community-colleges-low-cost-recommendation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upysoBQHax-ZQQquFQSaGR1XjA98fZ6M/edit?usp=sharing&amp;ouid=117665575473605626653&amp;rtpof=true&amp;sd=tru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BP 4042 and Resolution 22-4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From your Academic Senate Open Educational Resources Coordinator, Lisa Storm</a:t>
            </a:r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BP 4042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Supports these priorities</a:t>
            </a:r>
            <a:r>
              <a:rPr lang="en-US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highlight>
                  <a:srgbClr val="00FF00"/>
                </a:highlight>
              </a:rPr>
              <a:t>Academic freedom </a:t>
            </a:r>
            <a:r>
              <a:rPr lang="en-US" dirty="0"/>
              <a:t>to adopt textbook of choice, to conform with </a:t>
            </a:r>
            <a:r>
              <a:rPr lang="en-US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BP 4030</a:t>
            </a:r>
            <a:r>
              <a:rPr lang="en-US" b="1" dirty="0"/>
              <a:t>;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Ensuring course sections that have adopted free/Low-Cost resources are </a:t>
            </a:r>
            <a:r>
              <a:rPr lang="en-US" b="1" dirty="0">
                <a:highlight>
                  <a:srgbClr val="00FFFF"/>
                </a:highlight>
              </a:rPr>
              <a:t>visible to students</a:t>
            </a:r>
            <a:r>
              <a:rPr lang="en-US" b="1" dirty="0"/>
              <a:t>, to comply with federal and state legislation;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District commitment to the lowest price possible, support for OER/Low-Cost adoption, and </a:t>
            </a:r>
            <a:r>
              <a:rPr lang="en-US" b="1" dirty="0">
                <a:highlight>
                  <a:srgbClr val="FFFF00"/>
                </a:highlight>
              </a:rPr>
              <a:t>ZTC credential development, </a:t>
            </a:r>
            <a:r>
              <a:rPr lang="en-US" dirty="0"/>
              <a:t>to comply with ASCCC/local resolutions, the CCCCO Vision, and 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 Code 78052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BP 4042 identifies Low-Cost as $40 or less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Price conforms to Resolution </a:t>
            </a:r>
            <a:r>
              <a:rPr lang="en-US" dirty="0">
                <a:hlinkClick r:id="rId2"/>
              </a:rPr>
              <a:t>19-3</a:t>
            </a:r>
            <a:r>
              <a:rPr lang="en-US" dirty="0">
                <a:hlinkClick r:id="rId3"/>
              </a:rPr>
              <a:t>:</a:t>
            </a:r>
            <a:r>
              <a:rPr lang="en-US" dirty="0"/>
              <a:t> </a:t>
            </a:r>
          </a:p>
          <a:p>
            <a:r>
              <a:rPr lang="en-US" dirty="0"/>
              <a:t>New ASCCC Resolution: </a:t>
            </a:r>
            <a:r>
              <a:rPr lang="en-US" b="1" i="0" dirty="0">
                <a:solidFill>
                  <a:srgbClr val="00427E"/>
                </a:solidFill>
                <a:effectLst/>
                <a:latin typeface="Montserrat" panose="00000500000000000000" pitchFamily="2" charset="0"/>
                <a:hlinkClick r:id="rId4"/>
              </a:rPr>
              <a:t>Resolution Number 17.05</a:t>
            </a:r>
            <a:endParaRPr lang="en-US" b="1" i="0" dirty="0">
              <a:solidFill>
                <a:srgbClr val="00427E"/>
              </a:solidFill>
              <a:effectLst/>
              <a:latin typeface="Montserrat" panose="00000500000000000000" pitchFamily="2" charset="0"/>
            </a:endParaRPr>
          </a:p>
          <a:p>
            <a:pPr algn="l" fontAlgn="base"/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Whereas, The Student Senate for California Community Colleges Board of Directors has recommended $30 as the definition for “low-cost”;</a:t>
            </a:r>
          </a:p>
          <a:p>
            <a:pPr algn="l" fontAlgn="base"/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Resolved, That the Academic Senate for California Community Colleges encourage local academic senates to adopt $30 or less as their locally established cost threshold that must not be exceeded for a course to be considered low-cost for designating and reporting purposes.</a:t>
            </a:r>
          </a:p>
          <a:p>
            <a:endParaRPr lang="en-US" b="1" i="0" dirty="0">
              <a:solidFill>
                <a:srgbClr val="00427E"/>
              </a:solidFill>
              <a:effectLst/>
              <a:latin typeface="Montserrat" panose="00000500000000000000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All CCCs were surveyed about their Low-Cost threshold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$40.00 was the most popular threshold</a:t>
            </a:r>
          </a:p>
          <a:p>
            <a:r>
              <a:rPr lang="en-US" dirty="0"/>
              <a:t>33 colleges use $40;</a:t>
            </a:r>
          </a:p>
          <a:p>
            <a:r>
              <a:rPr lang="en-US" dirty="0"/>
              <a:t>22 colleges use $50;</a:t>
            </a:r>
          </a:p>
          <a:p>
            <a:r>
              <a:rPr lang="en-US" dirty="0"/>
              <a:t>3 colleges use $30;</a:t>
            </a:r>
          </a:p>
          <a:p>
            <a:r>
              <a:rPr lang="en-US" dirty="0"/>
              <a:t>2 colleges use $20;</a:t>
            </a:r>
          </a:p>
          <a:p>
            <a:r>
              <a:rPr lang="en-US" dirty="0"/>
              <a:t>1 college uses $35;</a:t>
            </a:r>
          </a:p>
          <a:p>
            <a:r>
              <a:rPr lang="en-US" dirty="0"/>
              <a:t>1 college uses $25.</a:t>
            </a:r>
          </a:p>
        </p:txBody>
      </p:sp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Unclear how this was presented to Student Senate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Were students informed about the college survey results?</a:t>
            </a:r>
          </a:p>
          <a:p>
            <a:r>
              <a:rPr lang="en-US" sz="3200" dirty="0"/>
              <a:t>Do students have a grasp on the effects of inflation?</a:t>
            </a:r>
          </a:p>
          <a:p>
            <a:r>
              <a:rPr lang="en-US" sz="3200" dirty="0"/>
              <a:t>Are students aware that this low price will be a faculty disincentive to Low-Cost adoption, and a barrier to Low-Cost credential development?</a:t>
            </a:r>
          </a:p>
        </p:txBody>
      </p:sp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Our HC Senate should vote and decide if we want to comply with Resolution 17.05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Do you want to comply with Resolution 17.05, and adjust the Low-Cost threshold to $30?</a:t>
            </a:r>
          </a:p>
          <a:p>
            <a:r>
              <a:rPr lang="en-US" sz="3600" dirty="0"/>
              <a:t>This would require updates of Resolution 19-3 and BP 4042</a:t>
            </a:r>
          </a:p>
        </p:txBody>
      </p:sp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ZTC funding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$20,000 for the purpose of developing ZTC and Low-Cost credentials</a:t>
            </a:r>
            <a:endParaRPr lang="en-US" b="0" i="0" u="none" strike="noStrike" dirty="0">
              <a:solidFill>
                <a:srgbClr val="056E9F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866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HC OER Coordinator was not informed of the funding allocation by the Office of Instruction</a:t>
            </a:r>
            <a:endParaRPr lang="en-US" b="0" i="0" u="none" strike="noStrike" dirty="0">
              <a:solidFill>
                <a:srgbClr val="056E9F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866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HC OER Coordinator was not invited to certify the allocation of funding in NOVA, which was due 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11/1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(no certification has occurred)</a:t>
            </a:r>
            <a:endParaRPr lang="en-US" b="0" i="0" u="none" strike="noStrike" dirty="0">
              <a:solidFill>
                <a:srgbClr val="056E9F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866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 have attended break-out sessions at Plenary and also a webinar about the ZTC funding, and other OER Liaisons/Coordinators are listed as contacts in NOVA and are developing the ZTC work plans</a:t>
            </a:r>
            <a:endParaRPr lang="en-US" b="0" i="0" u="none" strike="noStrike" dirty="0">
              <a:solidFill>
                <a:srgbClr val="056E9F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 </a:t>
            </a:r>
            <a:r>
              <a:rPr lang="en-US" dirty="0">
                <a:hlinkClick r:id="rId2"/>
              </a:rPr>
              <a:t>22-4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Recommends that the OER Coordinator help develop the ZTC program work plan</a:t>
            </a:r>
          </a:p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Resolved, that the Hartnell College Academic Senate urges the College administration to authorize the Academic Senate Open Educational Resources Coordinator to help create and implement a work plan to utilize the California Community College Chancellor’s Office ZTC funding.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This will allow Hartnell College to pursue funding of up to $200,000.00 in 2023-24</a:t>
            </a:r>
          </a:p>
          <a:p>
            <a:r>
              <a:rPr lang="en-US" dirty="0"/>
              <a:t>Idea: non-credit credentials</a:t>
            </a:r>
          </a:p>
          <a:p>
            <a:r>
              <a:rPr lang="en-US" dirty="0"/>
              <a:t>Would be unique, which is one of the requirements</a:t>
            </a:r>
          </a:p>
        </p:txBody>
      </p:sp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have any questions about BP 4042, </a:t>
            </a:r>
            <a:r>
              <a:rPr lang="en-US"/>
              <a:t>Resolution 22-4, </a:t>
            </a:r>
            <a:r>
              <a:rPr lang="en-US" dirty="0"/>
              <a:t>or the ZTC program funding?</a:t>
            </a:r>
          </a:p>
          <a:p>
            <a:r>
              <a:rPr lang="en-US" dirty="0"/>
              <a:t>Thank you so much for all you do to support students and student equity!</a:t>
            </a:r>
          </a:p>
        </p:txBody>
      </p:sp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</Template>
  <TotalTime>42</TotalTime>
  <Words>542</Words>
  <Application>Microsoft Office PowerPoint</Application>
  <PresentationFormat>Custom</PresentationFormat>
  <Paragraphs>43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Montserrat</vt:lpstr>
      <vt:lpstr>Times New Roman</vt:lpstr>
      <vt:lpstr>Welcome back to school presentation</vt:lpstr>
      <vt:lpstr>BP 4042 and Resolution 22-4</vt:lpstr>
      <vt:lpstr>BP 4042</vt:lpstr>
      <vt:lpstr>BP 4042 identifies Low-Cost as $40 or less</vt:lpstr>
      <vt:lpstr>All CCCs were surveyed about their Low-Cost threshold</vt:lpstr>
      <vt:lpstr>Unclear how this was presented to Student Senate</vt:lpstr>
      <vt:lpstr>Our HC Senate should vote and decide if we want to comply with Resolution 17.05</vt:lpstr>
      <vt:lpstr>New ZTC funding allocation</vt:lpstr>
      <vt:lpstr>Resolution 22-4: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Lisa Storm</dc:creator>
  <cp:lastModifiedBy>Offcampus</cp:lastModifiedBy>
  <cp:revision>12</cp:revision>
  <dcterms:created xsi:type="dcterms:W3CDTF">2022-11-20T14:40:14Z</dcterms:created>
  <dcterms:modified xsi:type="dcterms:W3CDTF">2022-11-23T19:56:47Z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