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62" r:id="rId3"/>
    <p:sldId id="259" r:id="rId4"/>
    <p:sldId id="260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23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59AD2-05DD-41A3-9B86-738D65A0FC11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EF8A9-D8B8-4DB2-A5BA-9EF84E75A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12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Avoid redundancy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E8555-2D28-49A4-A823-59F255F548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40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9880-AADB-40A9-A297-E60853E53CCB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BEBA-1EA0-4A58-940C-C1E80784D8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9880-AADB-40A9-A297-E60853E53CCB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BEBA-1EA0-4A58-940C-C1E80784D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9880-AADB-40A9-A297-E60853E53CCB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BEBA-1EA0-4A58-940C-C1E80784D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9880-AADB-40A9-A297-E60853E53CCB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BEBA-1EA0-4A58-940C-C1E80784D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9880-AADB-40A9-A297-E60853E53CCB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BEBA-1EA0-4A58-940C-C1E80784D8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9880-AADB-40A9-A297-E60853E53CCB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BEBA-1EA0-4A58-940C-C1E80784D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9880-AADB-40A9-A297-E60853E53CCB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BEBA-1EA0-4A58-940C-C1E80784D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9880-AADB-40A9-A297-E60853E53CCB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BEBA-1EA0-4A58-940C-C1E80784D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9880-AADB-40A9-A297-E60853E53CCB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BEBA-1EA0-4A58-940C-C1E80784D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9880-AADB-40A9-A297-E60853E53CCB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BEBA-1EA0-4A58-940C-C1E80784D8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9880-AADB-40A9-A297-E60853E53CCB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BABEBA-1EA0-4A58-940C-C1E80784D8A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0A9880-AADB-40A9-A297-E60853E53CCB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BABEBA-1EA0-4A58-940C-C1E80784D8A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8hQ_uod4fVdLNqIDM5XiwHTFRXuZWQGP2n-CWnnSWnw/ed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odonnell@hartnell.edu" TargetMode="External"/><Relationship Id="rId2" Type="http://schemas.openxmlformats.org/officeDocument/2006/relationships/hyperlink" Target="mailto:lotero@hartnell.ed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odonnell@hartnell.edu" TargetMode="External"/><Relationship Id="rId2" Type="http://schemas.openxmlformats.org/officeDocument/2006/relationships/hyperlink" Target="mailto:lstorm@hartnell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Say Goodbye To The Binder!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Revisions to the Tenure Review Process</a:t>
            </a:r>
          </a:p>
          <a:p>
            <a:r>
              <a:rPr lang="en-US" dirty="0" smtClean="0"/>
              <a:t>Fall 2019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657" y="4114800"/>
            <a:ext cx="2590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85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467600" cy="901702"/>
          </a:xfrm>
        </p:spPr>
        <p:txBody>
          <a:bodyPr>
            <a:noAutofit/>
          </a:bodyPr>
          <a:lstStyle/>
          <a:p>
            <a:r>
              <a:rPr lang="en-US" sz="4000" dirty="0"/>
              <a:t>Out With The </a:t>
            </a:r>
            <a:r>
              <a:rPr lang="en-US" sz="4000" dirty="0" smtClean="0"/>
              <a:t>Old, In </a:t>
            </a:r>
            <a:r>
              <a:rPr lang="en-US" sz="4000" dirty="0"/>
              <a:t>With The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7924800" cy="4114800"/>
          </a:xfrm>
        </p:spPr>
        <p:txBody>
          <a:bodyPr/>
          <a:lstStyle/>
          <a:p>
            <a:r>
              <a:rPr lang="en-US" dirty="0"/>
              <a:t>The Tenure Review process is being streamlined and organized for efficiency!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Reports have been created to allow for clear and consistent input of information 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The requirement of binders is being phased out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Timelines and expectations are being presented in a clear and concise manner for each member of the evaluation team</a:t>
            </a:r>
          </a:p>
        </p:txBody>
      </p:sp>
    </p:spTree>
    <p:extLst>
      <p:ext uri="{BB962C8B-B14F-4D97-AF65-F5344CB8AC3E}">
        <p14:creationId xmlns:p14="http://schemas.microsoft.com/office/powerpoint/2010/main" val="977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7239000" cy="901701"/>
          </a:xfrm>
        </p:spPr>
        <p:txBody>
          <a:bodyPr>
            <a:noAutofit/>
          </a:bodyPr>
          <a:lstStyle/>
          <a:p>
            <a:r>
              <a:rPr lang="en-US" sz="4000" dirty="0"/>
              <a:t>Moving Forward - Your New Binder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7200" y="2623344"/>
            <a:ext cx="4038600" cy="3028950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48200" y="2623344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2643435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Your Binder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A USB drive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Prior to distributing the USB drives, folders will be created for  you</a:t>
            </a:r>
          </a:p>
          <a:p>
            <a:pPr lvl="1">
              <a:spcAft>
                <a:spcPts val="1200"/>
              </a:spcAft>
            </a:pPr>
            <a:r>
              <a:rPr lang="en-US" sz="2800" dirty="0" smtClean="0"/>
              <a:t>Report Templates Folder</a:t>
            </a:r>
          </a:p>
          <a:p>
            <a:pPr lvl="1">
              <a:spcAft>
                <a:spcPts val="1200"/>
              </a:spcAft>
            </a:pPr>
            <a:r>
              <a:rPr lang="en-US" sz="2800" dirty="0" smtClean="0"/>
              <a:t>Instructional Materials Folder</a:t>
            </a:r>
          </a:p>
          <a:p>
            <a:pPr lvl="1">
              <a:spcAft>
                <a:spcPts val="1200"/>
              </a:spcAft>
            </a:pPr>
            <a:r>
              <a:rPr lang="en-US" sz="2800" dirty="0" smtClean="0"/>
              <a:t>Evidence Folder</a:t>
            </a:r>
          </a:p>
          <a:p>
            <a:pPr lvl="1">
              <a:spcAft>
                <a:spcPts val="12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276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Required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These reports will be </a:t>
            </a:r>
            <a:r>
              <a:rPr lang="en-US" dirty="0" smtClean="0"/>
              <a:t>in a folder on the USB drive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Suggested </a:t>
            </a:r>
            <a:r>
              <a:rPr lang="en-US" dirty="0">
                <a:solidFill>
                  <a:schemeClr val="tx1"/>
                </a:solidFill>
              </a:rPr>
              <a:t>Order of Completion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Professional </a:t>
            </a:r>
            <a:r>
              <a:rPr lang="en-US" dirty="0">
                <a:solidFill>
                  <a:schemeClr val="tx1"/>
                </a:solidFill>
              </a:rPr>
              <a:t>Growth Report</a:t>
            </a:r>
            <a:endParaRPr lang="en-US" dirty="0">
              <a:solidFill>
                <a:schemeClr val="tx1"/>
              </a:solidFill>
              <a:hlinkClick r:id="rId3"/>
            </a:endParaRP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College </a:t>
            </a:r>
            <a:r>
              <a:rPr lang="en-US" dirty="0">
                <a:solidFill>
                  <a:schemeClr val="tx1"/>
                </a:solidFill>
              </a:rPr>
              <a:t>Related Activities Report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Self-Appraisal Report</a:t>
            </a:r>
          </a:p>
          <a:p>
            <a:pPr lvl="2">
              <a:spcAft>
                <a:spcPts val="1200"/>
              </a:spcAft>
            </a:pPr>
            <a:r>
              <a:rPr lang="en-US" dirty="0" smtClean="0"/>
              <a:t>This report contains a section for your goals</a:t>
            </a:r>
            <a:endParaRPr lang="en-US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Avoid </a:t>
            </a:r>
            <a:r>
              <a:rPr lang="en-US" dirty="0">
                <a:solidFill>
                  <a:schemeClr val="tx1"/>
                </a:solidFill>
              </a:rPr>
              <a:t>Redundancy</a:t>
            </a:r>
          </a:p>
        </p:txBody>
      </p:sp>
    </p:spTree>
    <p:extLst>
      <p:ext uri="{BB962C8B-B14F-4D97-AF65-F5344CB8AC3E}">
        <p14:creationId xmlns:p14="http://schemas.microsoft.com/office/powerpoint/2010/main" val="43897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Reference Guides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A summary designed to provide you with information from the contract presented in an organized manner!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You will find this on your USB drive as well as in the Senate Canvas Shell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 rotWithShape="1">
          <a:blip r:embed="rId2"/>
          <a:srcRect t="8009"/>
          <a:stretch/>
        </p:blipFill>
        <p:spPr>
          <a:xfrm>
            <a:off x="4800600" y="3614057"/>
            <a:ext cx="3312222" cy="324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37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Receive Your “New Binder”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USB drives have been ordered!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You will be notified by email or a Canvas message once the USBs are ready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Pick them up at the Dean’s office  (?)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84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Submission Of Your Digital Binder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Submission of evaluation materials must be done no later than October 15!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Submit your USB drive to your dean’s office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It is highly recommended that you make a back-up copy of your files!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Need help? Contact Laura Otero or Cheryl O’Donnell</a:t>
            </a:r>
          </a:p>
          <a:p>
            <a:pPr lvl="2">
              <a:spcAft>
                <a:spcPts val="600"/>
              </a:spcAft>
            </a:pPr>
            <a:r>
              <a:rPr lang="en-US" dirty="0" smtClean="0">
                <a:hlinkClick r:id="rId2"/>
              </a:rPr>
              <a:t>lotero@hartnell.edu</a:t>
            </a:r>
            <a:r>
              <a:rPr lang="en-US" dirty="0" smtClean="0"/>
              <a:t>          755-6776</a:t>
            </a:r>
          </a:p>
          <a:p>
            <a:pPr lvl="2">
              <a:spcAft>
                <a:spcPts val="600"/>
              </a:spcAft>
            </a:pPr>
            <a:r>
              <a:rPr lang="en-US" dirty="0" smtClean="0">
                <a:hlinkClick r:id="rId3"/>
              </a:rPr>
              <a:t>codonnell@hartnell.edu</a:t>
            </a:r>
            <a:r>
              <a:rPr lang="en-US" dirty="0" smtClean="0"/>
              <a:t>   755-6740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426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If you have any questions regarding the new process, please reach out to your Senate President or 1</a:t>
            </a:r>
            <a:r>
              <a:rPr lang="en-US" baseline="30000" dirty="0" smtClean="0"/>
              <a:t>st</a:t>
            </a:r>
            <a:r>
              <a:rPr lang="en-US" dirty="0" smtClean="0"/>
              <a:t> Vice President! 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Both were involved in the revisions made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Lisa Storm, Senate President</a:t>
            </a:r>
          </a:p>
          <a:p>
            <a:pPr lvl="2">
              <a:spcAft>
                <a:spcPts val="1200"/>
              </a:spcAft>
            </a:pPr>
            <a:r>
              <a:rPr lang="en-US" dirty="0" smtClean="0">
                <a:hlinkClick r:id="rId2"/>
              </a:rPr>
              <a:t>lstorm@hartnell.edu</a:t>
            </a:r>
            <a:endParaRPr lang="en-US" dirty="0" smtClean="0"/>
          </a:p>
          <a:p>
            <a:pPr lvl="1">
              <a:spcAft>
                <a:spcPts val="1200"/>
              </a:spcAft>
            </a:pPr>
            <a:r>
              <a:rPr lang="en-US" dirty="0" smtClean="0"/>
              <a:t>Cheryl O’Donnell, Senate 1</a:t>
            </a:r>
            <a:r>
              <a:rPr lang="en-US" baseline="30000" dirty="0" smtClean="0"/>
              <a:t>st</a:t>
            </a:r>
            <a:r>
              <a:rPr lang="en-US" dirty="0" smtClean="0"/>
              <a:t> Vice President</a:t>
            </a:r>
          </a:p>
          <a:p>
            <a:pPr lvl="2">
              <a:spcAft>
                <a:spcPts val="1200"/>
              </a:spcAft>
            </a:pPr>
            <a:r>
              <a:rPr lang="en-US" dirty="0" smtClean="0">
                <a:hlinkClick r:id="rId3"/>
              </a:rPr>
              <a:t>codonnell@hartnell.edu</a:t>
            </a:r>
            <a:endParaRPr lang="en-US" dirty="0" smtClean="0"/>
          </a:p>
          <a:p>
            <a:pPr lvl="2">
              <a:spcAft>
                <a:spcPts val="1200"/>
              </a:spcAft>
            </a:pPr>
            <a:endParaRPr lang="en-US"/>
          </a:p>
          <a:p>
            <a:pPr lvl="2"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862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768</TotalTime>
  <Words>315</Words>
  <Application>Microsoft Office PowerPoint</Application>
  <PresentationFormat>On-screen Show (4:3)</PresentationFormat>
  <Paragraphs>46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Flow</vt:lpstr>
      <vt:lpstr> Say Goodbye To The Binder!</vt:lpstr>
      <vt:lpstr>Out With The Old, In With The New</vt:lpstr>
      <vt:lpstr>Moving Forward - Your New Binder</vt:lpstr>
      <vt:lpstr>Structure Of Your Binder</vt:lpstr>
      <vt:lpstr>The Three Required Reports</vt:lpstr>
      <vt:lpstr>Quick Reference Guides</vt:lpstr>
      <vt:lpstr>How To Receive Your “New Binder”</vt:lpstr>
      <vt:lpstr>Submission Of Your Digital Binder</vt:lpstr>
      <vt:lpstr>Questions??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Say Goodbye To The Binder!</dc:title>
  <dc:creator>Cheryl</dc:creator>
  <cp:lastModifiedBy>--</cp:lastModifiedBy>
  <cp:revision>6</cp:revision>
  <dcterms:created xsi:type="dcterms:W3CDTF">2019-09-08T16:31:26Z</dcterms:created>
  <dcterms:modified xsi:type="dcterms:W3CDTF">2019-09-09T17:59:26Z</dcterms:modified>
</cp:coreProperties>
</file>