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Quicksand Bold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9" d="100"/>
          <a:sy n="89" d="100"/>
        </p:scale>
        <p:origin x="1267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5290D-A4A6-426C-AF12-4D5527AA520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98004-C21E-423B-A011-29959FE2D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3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5703482"/>
            <a:chOff x="0" y="0"/>
            <a:chExt cx="9144000" cy="570348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2207" y="0"/>
              <a:ext cx="2951793" cy="3600450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279" y="4447853"/>
              <a:ext cx="908595" cy="12556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266825"/>
            <a:ext cx="5715000" cy="5334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</a:lstStyle>
          <a:p>
            <a:r>
              <a:rPr lang="en-US" dirty="0"/>
              <a:t>Click to add Presenter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28600"/>
            <a:ext cx="5715000" cy="56165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Opportunity. Engagement. Achievement.    </a:t>
            </a:r>
            <a:r>
              <a:rPr kumimoji="0" lang="en-US" sz="16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6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819400"/>
            <a:ext cx="3502025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800225"/>
            <a:ext cx="4572000" cy="381000"/>
          </a:xfrm>
        </p:spPr>
        <p:txBody>
          <a:bodyPr>
            <a:normAutofit/>
          </a:bodyPr>
          <a:lstStyle>
            <a:lvl1pPr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393137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FCB816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4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" y="0"/>
            <a:ext cx="6170141" cy="685800"/>
          </a:xfrm>
        </p:spPr>
        <p:txBody>
          <a:bodyPr anchor="ctr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066800"/>
            <a:ext cx="7772400" cy="51816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472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3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5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038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" name="Picture 8" descr="Hartnell Logo CMYK 121813.eps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74" y="148552"/>
              <a:ext cx="463111" cy="439685"/>
            </a:xfrm>
            <a:prstGeom prst="rect">
              <a:avLst/>
            </a:prstGeom>
          </p:spPr>
        </p:pic>
        <p:pic>
          <p:nvPicPr>
            <p:cNvPr id="10" name="Picture 9" descr="Hartnell Logo RGB-Horz 10131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77" b="6844"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Opportunity. Engagement. Achievement.    </a:t>
            </a:r>
            <a:r>
              <a:rPr kumimoji="0" lang="en-US" sz="14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4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059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>
              <a:lumMod val="95000"/>
            </a:schemeClr>
          </a:solidFill>
          <a:latin typeface="Quicksand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ceja@Hartnell.edu" TargetMode="External"/><Relationship Id="rId2" Type="http://schemas.openxmlformats.org/officeDocument/2006/relationships/hyperlink" Target="mailto:maceja@hartnell.edu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serv.hartnell.edu:8443/Student/Account/Login?returnUrl=/Student/Course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userv.hartnell.edu:8443/Studen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1266824"/>
            <a:ext cx="5715000" cy="904873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María Ceja, </a:t>
            </a:r>
            <a:r>
              <a:rPr lang="en-US" sz="2200" dirty="0" err="1"/>
              <a:t>Ed.D</a:t>
            </a:r>
            <a:r>
              <a:rPr lang="en-US" sz="2200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sz="1700" dirty="0"/>
              <a:t>Dean Student Affairs Enrollment Services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5715000" cy="93345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Add Authorization</a:t>
            </a:r>
          </a:p>
          <a:p>
            <a:pPr lvl="0">
              <a:spcBef>
                <a:spcPts val="0"/>
              </a:spcBef>
            </a:pPr>
            <a:r>
              <a:rPr lang="en-US" dirty="0"/>
              <a:t>Spring 2022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" y="2962275"/>
            <a:ext cx="3502025" cy="457200"/>
          </a:xfrm>
        </p:spPr>
        <p:txBody>
          <a:bodyPr/>
          <a:lstStyle/>
          <a:p>
            <a:r>
              <a:rPr lang="en-US" dirty="0"/>
              <a:t>9/14/2021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2171699"/>
            <a:ext cx="5715000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Bala</a:t>
            </a:r>
            <a:r>
              <a:rPr lang="en-US" dirty="0"/>
              <a:t> </a:t>
            </a:r>
            <a:r>
              <a:rPr lang="en-US" dirty="0" err="1"/>
              <a:t>Kappagantula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1600" i="1" dirty="0"/>
              <a:t>Director of Information and Technology Resources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656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2" y="16737"/>
            <a:ext cx="6450227" cy="667128"/>
          </a:xfrm>
        </p:spPr>
        <p:txBody>
          <a:bodyPr>
            <a:normAutofit/>
          </a:bodyPr>
          <a:lstStyle/>
          <a:p>
            <a:r>
              <a:rPr lang="en" sz="2100" dirty="0"/>
              <a:t>Interested in Piloting the Add Authorization?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000" b="1" dirty="0">
                <a:solidFill>
                  <a:srgbClr val="000000"/>
                </a:solidFill>
              </a:rPr>
              <a:t>Timeline</a:t>
            </a:r>
          </a:p>
          <a:p>
            <a:pPr lvl="0">
              <a:spcBef>
                <a:spcPts val="1200"/>
              </a:spcBef>
            </a:pPr>
            <a:r>
              <a:rPr lang="en-US" sz="2000" b="1" dirty="0">
                <a:solidFill>
                  <a:srgbClr val="000000"/>
                </a:solidFill>
              </a:rPr>
              <a:t>Fall 2021 </a:t>
            </a:r>
            <a:r>
              <a:rPr lang="en-US" sz="2000" dirty="0">
                <a:solidFill>
                  <a:srgbClr val="000000"/>
                </a:solidFill>
              </a:rPr>
              <a:t>- Pilot Add Authorization and Drop Rosters</a:t>
            </a:r>
          </a:p>
          <a:p>
            <a:pPr lvl="0">
              <a:spcBef>
                <a:spcPts val="1200"/>
              </a:spcBef>
            </a:pPr>
            <a:r>
              <a:rPr lang="en-US" sz="2000" b="1" dirty="0">
                <a:solidFill>
                  <a:srgbClr val="000000"/>
                </a:solidFill>
              </a:rPr>
              <a:t>Spring 2022 </a:t>
            </a:r>
            <a:r>
              <a:rPr lang="en-US" sz="2000" dirty="0">
                <a:solidFill>
                  <a:srgbClr val="000000"/>
                </a:solidFill>
              </a:rPr>
              <a:t>- Launch Add Authorization and Drop Rosters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</a:rPr>
              <a:t>Email </a:t>
            </a:r>
            <a:r>
              <a:rPr lang="en-US" sz="2000" u="sng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Maria Ceja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(</a:t>
            </a:r>
            <a:r>
              <a:rPr lang="en-US" sz="2000">
                <a:solidFill>
                  <a:srgbClr val="000000"/>
                </a:solidFill>
                <a:hlinkClick r:id="rId3"/>
              </a:rPr>
              <a:t>maceja@Hartnell.edu</a:t>
            </a:r>
            <a:r>
              <a:rPr lang="en-US" sz="2000">
                <a:solidFill>
                  <a:srgbClr val="000000"/>
                </a:solidFill>
              </a:rPr>
              <a:t>) to </a:t>
            </a:r>
            <a:r>
              <a:rPr lang="en-US" sz="2000" dirty="0">
                <a:solidFill>
                  <a:srgbClr val="000000"/>
                </a:solidFill>
              </a:rPr>
              <a:t>be added to the pilot and have the opportunity to test the new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347101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" dirty="0"/>
          </a:p>
          <a:p>
            <a:pPr algn="ctr"/>
            <a:endParaRPr lang="en" dirty="0"/>
          </a:p>
          <a:p>
            <a:pPr algn="ctr"/>
            <a:r>
              <a:rPr lang="en" dirty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7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Transitioning the use of add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11150">
              <a:spcBef>
                <a:spcPts val="0"/>
              </a:spcBef>
              <a:buClr>
                <a:srgbClr val="000000"/>
              </a:buClr>
              <a:buSzPts val="130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New Add Authorization</a:t>
            </a:r>
          </a:p>
          <a:p>
            <a:pPr marL="457200" lvl="0" indent="-311150">
              <a:spcBef>
                <a:spcPts val="0"/>
              </a:spcBef>
              <a:buClr>
                <a:srgbClr val="000000"/>
              </a:buClr>
              <a:buSzPts val="130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New faculty module in </a:t>
            </a:r>
            <a:r>
              <a:rPr lang="en-US" sz="2400" u="sng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PAWS Self Serve</a:t>
            </a:r>
            <a:r>
              <a:rPr lang="en-US" sz="2400" dirty="0">
                <a:solidFill>
                  <a:srgbClr val="000000"/>
                </a:solidFill>
              </a:rPr>
              <a:t> in Spring 2022</a:t>
            </a:r>
          </a:p>
          <a:p>
            <a:pPr marL="457200" lvl="0" indent="-311150">
              <a:spcBef>
                <a:spcPts val="0"/>
              </a:spcBef>
              <a:buClr>
                <a:srgbClr val="000000"/>
              </a:buClr>
              <a:buSzPts val="130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Add codes will no longer be used to add students to courses</a:t>
            </a:r>
          </a:p>
          <a:p>
            <a:pPr marL="457200" lvl="0" indent="-311150">
              <a:spcBef>
                <a:spcPts val="0"/>
              </a:spcBef>
              <a:buClr>
                <a:srgbClr val="000000"/>
              </a:buClr>
              <a:buSzPts val="130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No more issuing multiple codes</a:t>
            </a:r>
          </a:p>
          <a:p>
            <a:pPr marL="457200" lvl="0" indent="-311150">
              <a:spcBef>
                <a:spcPts val="0"/>
              </a:spcBef>
              <a:buClr>
                <a:srgbClr val="000000"/>
              </a:buClr>
              <a:buSzPts val="130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The Add Authorization gives faculty more control to add students and the ability to rescind them</a:t>
            </a:r>
          </a:p>
        </p:txBody>
      </p:sp>
    </p:spTree>
    <p:extLst>
      <p:ext uri="{BB962C8B-B14F-4D97-AF65-F5344CB8AC3E}">
        <p14:creationId xmlns:p14="http://schemas.microsoft.com/office/powerpoint/2010/main" val="6343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How to authorize an add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146050" lvl="0">
              <a:lnSpc>
                <a:spcPct val="105000"/>
              </a:lnSpc>
              <a:spcBef>
                <a:spcPts val="0"/>
              </a:spcBef>
              <a:buSzPts val="1300"/>
            </a:pPr>
            <a:r>
              <a:rPr lang="en-US" dirty="0">
                <a:solidFill>
                  <a:srgbClr val="000000"/>
                </a:solidFill>
              </a:rPr>
              <a:t>1. Login to PAWs </a:t>
            </a:r>
            <a:r>
              <a:rPr lang="en-US" u="sng" dirty="0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Self-Service</a:t>
            </a:r>
            <a:r>
              <a:rPr lang="en-US" dirty="0">
                <a:solidFill>
                  <a:srgbClr val="000000"/>
                </a:solidFill>
              </a:rPr>
              <a:t> using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 Hartnell ID and password</a:t>
            </a:r>
          </a:p>
          <a:p>
            <a:pPr marL="146050" lvl="0">
              <a:lnSpc>
                <a:spcPct val="105000"/>
              </a:lnSpc>
              <a:spcBef>
                <a:spcPts val="0"/>
              </a:spcBef>
              <a:buClr>
                <a:srgbClr val="000000"/>
              </a:buClr>
              <a:buSzPts val="1300"/>
            </a:pPr>
            <a:r>
              <a:rPr lang="en-US" dirty="0">
                <a:solidFill>
                  <a:srgbClr val="000000"/>
                </a:solidFill>
              </a:rPr>
              <a:t>2. Select the </a:t>
            </a:r>
            <a:r>
              <a:rPr lang="en-US" b="1" dirty="0">
                <a:solidFill>
                  <a:srgbClr val="000000"/>
                </a:solidFill>
              </a:rPr>
              <a:t>Faculty </a:t>
            </a:r>
            <a:r>
              <a:rPr lang="en-US" dirty="0">
                <a:solidFill>
                  <a:srgbClr val="000000"/>
                </a:solidFill>
              </a:rPr>
              <a:t>module</a:t>
            </a:r>
          </a:p>
          <a:p>
            <a:pPr lvl="0">
              <a:lnSpc>
                <a:spcPct val="105000"/>
              </a:lnSpc>
              <a:spcBef>
                <a:spcPts val="10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0">
              <a:spcBef>
                <a:spcPts val="1000"/>
              </a:spcBef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4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2971800"/>
            <a:ext cx="7315200" cy="291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94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How to add a student Cont...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>
              <a:lnSpc>
                <a:spcPct val="105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3. Select the </a:t>
            </a:r>
            <a:r>
              <a:rPr lang="en-US" b="1" dirty="0">
                <a:solidFill>
                  <a:srgbClr val="000000"/>
                </a:solidFill>
              </a:rPr>
              <a:t>Section</a:t>
            </a:r>
            <a:r>
              <a:rPr lang="en-US" dirty="0">
                <a:solidFill>
                  <a:srgbClr val="000000"/>
                </a:solidFill>
              </a:rPr>
              <a:t> to add students</a:t>
            </a:r>
          </a:p>
          <a:p>
            <a:pPr lvl="0">
              <a:lnSpc>
                <a:spcPct val="1050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4. Select the </a:t>
            </a:r>
            <a:r>
              <a:rPr lang="en-US" b="1" dirty="0">
                <a:solidFill>
                  <a:srgbClr val="000000"/>
                </a:solidFill>
              </a:rPr>
              <a:t>Permissions</a:t>
            </a:r>
            <a:r>
              <a:rPr lang="en-US" dirty="0">
                <a:solidFill>
                  <a:srgbClr val="000000"/>
                </a:solidFill>
              </a:rPr>
              <a:t> tab &amp; select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b="1" dirty="0">
                <a:solidFill>
                  <a:srgbClr val="000000"/>
                </a:solidFill>
              </a:rPr>
              <a:t>Add Authorization</a:t>
            </a:r>
          </a:p>
          <a:p>
            <a:pPr lvl="0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Google Shape;10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" y="3276600"/>
            <a:ext cx="7315200" cy="287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939" y="2406348"/>
            <a:ext cx="2991196" cy="1561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86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How to add a student Cont...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5. </a:t>
            </a:r>
            <a:r>
              <a:rPr lang="en-US" sz="2400" b="1" dirty="0">
                <a:solidFill>
                  <a:srgbClr val="000000"/>
                </a:solidFill>
              </a:rPr>
              <a:t>Search </a:t>
            </a:r>
            <a:r>
              <a:rPr lang="en-US" sz="2400" dirty="0">
                <a:solidFill>
                  <a:srgbClr val="000000"/>
                </a:solidFill>
              </a:rPr>
              <a:t>for a student &amp; confirm their details in the dropdown before adding</a:t>
            </a:r>
          </a:p>
          <a:p>
            <a:pPr lvl="0">
              <a:spcBef>
                <a:spcPts val="12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lvl="0">
              <a:spcBef>
                <a:spcPts val="12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lvl="0">
              <a:spcBef>
                <a:spcPts val="12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lvl="0">
              <a:spcBef>
                <a:spcPts val="1200"/>
              </a:spcBef>
            </a:pPr>
            <a:endParaRPr lang="en-US" sz="1100" dirty="0">
              <a:solidFill>
                <a:srgbClr val="000000"/>
              </a:solidFill>
            </a:endParaRPr>
          </a:p>
          <a:p>
            <a:pPr lvl="0">
              <a:spcBef>
                <a:spcPts val="12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lvl="0"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6. Confirm the Add Authorization by selecting </a:t>
            </a:r>
            <a:r>
              <a:rPr lang="en-US" sz="2400" b="1" dirty="0">
                <a:solidFill>
                  <a:srgbClr val="000000"/>
                </a:solidFill>
              </a:rPr>
              <a:t>OK</a:t>
            </a:r>
          </a:p>
          <a:p>
            <a:pPr lvl="0">
              <a:spcBef>
                <a:spcPts val="1200"/>
              </a:spcBef>
            </a:pPr>
            <a:endParaRPr lang="en-US" sz="2400" b="1" dirty="0">
              <a:solidFill>
                <a:srgbClr val="000000"/>
              </a:solidFill>
            </a:endParaRPr>
          </a:p>
          <a:p>
            <a:pPr lvl="0">
              <a:spcBef>
                <a:spcPts val="12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  <p:pic>
        <p:nvPicPr>
          <p:cNvPr id="4" name="Google Shape;11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0" y="2438400"/>
            <a:ext cx="6629400" cy="17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729" y="4987035"/>
            <a:ext cx="3967942" cy="1139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57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How to add a student Cont...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You’ve registered the student!</a:t>
            </a:r>
          </a:p>
          <a:p>
            <a:endParaRPr lang="en-US" dirty="0"/>
          </a:p>
        </p:txBody>
      </p:sp>
      <p:pic>
        <p:nvPicPr>
          <p:cNvPr id="4" name="Google Shape;12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00200" y="2514600"/>
            <a:ext cx="6018275" cy="318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06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Let the student know they’ve been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7. Email the students you’ve authorized to add the course and send them the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instructions on how to add the course.</a:t>
            </a:r>
          </a:p>
          <a:p>
            <a:pPr lvl="0"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</a:rPr>
              <a:t>NOTE: Student instructions are included in the presentation documents.</a:t>
            </a:r>
          </a:p>
        </p:txBody>
      </p:sp>
      <p:pic>
        <p:nvPicPr>
          <p:cNvPr id="4" name="Google Shape;13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95800" y="1600200"/>
            <a:ext cx="4531875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84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Upcoming Improvements - Census Rosters</a:t>
            </a:r>
            <a:endParaRPr lang="en-US" dirty="0"/>
          </a:p>
        </p:txBody>
      </p:sp>
      <p:pic>
        <p:nvPicPr>
          <p:cNvPr id="4" name="Google Shape;13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9200" y="1066800"/>
            <a:ext cx="6297101" cy="162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819400"/>
            <a:ext cx="7467600" cy="3606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17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Drop Rosters</a:t>
            </a:r>
            <a:endParaRPr lang="en-US" dirty="0"/>
          </a:p>
        </p:txBody>
      </p:sp>
      <p:pic>
        <p:nvPicPr>
          <p:cNvPr id="4" name="Google Shape;14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05348" y="4191000"/>
            <a:ext cx="3810000" cy="232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143000"/>
            <a:ext cx="8411096" cy="291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23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Hartnell Presentation Template - no title image - final</Template>
  <TotalTime>229</TotalTime>
  <Words>222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Quicksand Bold</vt:lpstr>
      <vt:lpstr>Calibri</vt:lpstr>
      <vt:lpstr>Arial</vt:lpstr>
      <vt:lpstr>Office Theme</vt:lpstr>
      <vt:lpstr>María Ceja, Ed.D. Dean Student Affairs Enrollment Services </vt:lpstr>
      <vt:lpstr>Transitioning the use of add codes</vt:lpstr>
      <vt:lpstr>How to authorize an add </vt:lpstr>
      <vt:lpstr>How to add a student Cont...</vt:lpstr>
      <vt:lpstr>How to add a student Cont...</vt:lpstr>
      <vt:lpstr>How to add a student Cont...</vt:lpstr>
      <vt:lpstr>Let the student know they’ve been added</vt:lpstr>
      <vt:lpstr>Upcoming Improvements - Census Rosters</vt:lpstr>
      <vt:lpstr>Drop Rosters</vt:lpstr>
      <vt:lpstr>Interested in Piloting the Add Authorization?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Ceja, Ed.D.</dc:title>
  <dc:creator>Maria Ceja</dc:creator>
  <cp:lastModifiedBy>Cynthia Ainsworth</cp:lastModifiedBy>
  <cp:revision>10</cp:revision>
  <dcterms:created xsi:type="dcterms:W3CDTF">2021-08-24T16:54:51Z</dcterms:created>
  <dcterms:modified xsi:type="dcterms:W3CDTF">2021-09-24T19:11:17Z</dcterms:modified>
</cp:coreProperties>
</file>