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3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0" d="100"/>
          <a:sy n="110" d="100"/>
        </p:scale>
        <p:origin x="662"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37093f4aa0_0_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g37093f4aa0_0_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g37093f4aa0_0_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2" name="Google Shape;112;g37093f4aa0_0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g37093f4aa0_0_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8" name="Google Shape;118;g37093f4aa0_0_3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g37093f4aa0_0_5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5" name="Google Shape;125;g37093f4aa0_0_5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Google Shape;130;g37093f4aa0_0_5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1" name="Google Shape;131;g37093f4aa0_0_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Google Shape;136;g37093f4aa0_0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7" name="Google Shape;137;g37093f4aa0_0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g372bb9f654_0_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3" name="Google Shape;143;g372bb9f654_0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Google Shape;148;g372bb9f654_0_2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9" name="Google Shape;149;g372bb9f654_0_2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g372bb9f654_0_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5" name="Google Shape;155;g372bb9f654_0_3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Google Shape;160;g37092d3fd2_0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1" name="Google Shape;161;g37092d3fd2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372bb9f654_0_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372bb9f654_0_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Google Shape;166;g37092d3fd2_0_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7" name="Google Shape;167;g37092d3fd2_0_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1"/>
        <p:cNvGrpSpPr/>
        <p:nvPr/>
      </p:nvGrpSpPr>
      <p:grpSpPr>
        <a:xfrm>
          <a:off x="0" y="0"/>
          <a:ext cx="0" cy="0"/>
          <a:chOff x="0" y="0"/>
          <a:chExt cx="0" cy="0"/>
        </a:xfrm>
      </p:grpSpPr>
      <p:sp>
        <p:nvSpPr>
          <p:cNvPr id="172" name="Google Shape;172;g37092d3fd2_0_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3" name="Google Shape;173;g37092d3fd2_0_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p:cNvGrpSpPr/>
        <p:nvPr/>
      </p:nvGrpSpPr>
      <p:grpSpPr>
        <a:xfrm>
          <a:off x="0" y="0"/>
          <a:ext cx="0" cy="0"/>
          <a:chOff x="0" y="0"/>
          <a:chExt cx="0" cy="0"/>
        </a:xfrm>
      </p:grpSpPr>
      <p:sp>
        <p:nvSpPr>
          <p:cNvPr id="178" name="Google Shape;178;g37092d3fd2_0_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9" name="Google Shape;179;g37092d3fd2_0_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2"/>
        <p:cNvGrpSpPr/>
        <p:nvPr/>
      </p:nvGrpSpPr>
      <p:grpSpPr>
        <a:xfrm>
          <a:off x="0" y="0"/>
          <a:ext cx="0" cy="0"/>
          <a:chOff x="0" y="0"/>
          <a:chExt cx="0" cy="0"/>
        </a:xfrm>
      </p:grpSpPr>
      <p:sp>
        <p:nvSpPr>
          <p:cNvPr id="183" name="Google Shape;183;g37092d3fd2_0_2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4" name="Google Shape;184;g37092d3fd2_0_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8"/>
        <p:cNvGrpSpPr/>
        <p:nvPr/>
      </p:nvGrpSpPr>
      <p:grpSpPr>
        <a:xfrm>
          <a:off x="0" y="0"/>
          <a:ext cx="0" cy="0"/>
          <a:chOff x="0" y="0"/>
          <a:chExt cx="0" cy="0"/>
        </a:xfrm>
      </p:grpSpPr>
      <p:sp>
        <p:nvSpPr>
          <p:cNvPr id="189" name="Google Shape;189;g37092d3fd2_0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0" name="Google Shape;190;g37092d3fd2_0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4"/>
        <p:cNvGrpSpPr/>
        <p:nvPr/>
      </p:nvGrpSpPr>
      <p:grpSpPr>
        <a:xfrm>
          <a:off x="0" y="0"/>
          <a:ext cx="0" cy="0"/>
          <a:chOff x="0" y="0"/>
          <a:chExt cx="0" cy="0"/>
        </a:xfrm>
      </p:grpSpPr>
      <p:sp>
        <p:nvSpPr>
          <p:cNvPr id="195" name="Google Shape;195;g37092d3fd2_0_4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6" name="Google Shape;196;g37092d3fd2_0_4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2"/>
        <p:cNvGrpSpPr/>
        <p:nvPr/>
      </p:nvGrpSpPr>
      <p:grpSpPr>
        <a:xfrm>
          <a:off x="0" y="0"/>
          <a:ext cx="0" cy="0"/>
          <a:chOff x="0" y="0"/>
          <a:chExt cx="0" cy="0"/>
        </a:xfrm>
      </p:grpSpPr>
      <p:sp>
        <p:nvSpPr>
          <p:cNvPr id="203" name="Google Shape;203;g37092d3fd2_0_4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4" name="Google Shape;204;g37092d3fd2_0_4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8"/>
        <p:cNvGrpSpPr/>
        <p:nvPr/>
      </p:nvGrpSpPr>
      <p:grpSpPr>
        <a:xfrm>
          <a:off x="0" y="0"/>
          <a:ext cx="0" cy="0"/>
          <a:chOff x="0" y="0"/>
          <a:chExt cx="0" cy="0"/>
        </a:xfrm>
      </p:grpSpPr>
      <p:sp>
        <p:nvSpPr>
          <p:cNvPr id="209" name="Google Shape;209;g372bb9f654_0_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0" name="Google Shape;210;g372bb9f654_0_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4"/>
        <p:cNvGrpSpPr/>
        <p:nvPr/>
      </p:nvGrpSpPr>
      <p:grpSpPr>
        <a:xfrm>
          <a:off x="0" y="0"/>
          <a:ext cx="0" cy="0"/>
          <a:chOff x="0" y="0"/>
          <a:chExt cx="0" cy="0"/>
        </a:xfrm>
      </p:grpSpPr>
      <p:sp>
        <p:nvSpPr>
          <p:cNvPr id="215" name="Google Shape;215;g37301df4f1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6" name="Google Shape;216;g37301df4f1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37092d3fd2_0_6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g37092d3fd2_0_6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37092d3fd2_0_5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37092d3fd2_0_5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37092d3fd2_0_7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37092d3fd2_0_7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37092d3fd2_0_7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37092d3fd2_0_7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37093f4aa0_0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37093f4aa0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g37093f4aa0_0_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4" name="Google Shape;94;g37093f4aa0_0_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g37093f4aa0_0_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0" name="Google Shape;100;g37093f4aa0_0_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docs.google.com/document/d/1JtYQwIGfVjcAPvUtkQqztK3LMKq41wTZMjaW_H-v0i4/edit?usp=sharing"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hyperlink" Target="https://www.ams.usda.gov/services/auditing/gap-ghp/harmonized" TargetMode="External"/><Relationship Id="rId2" Type="http://schemas.openxmlformats.org/officeDocument/2006/relationships/notesSlide" Target="../notesSlides/notesSlide11.xml"/><Relationship Id="rId1" Type="http://schemas.openxmlformats.org/officeDocument/2006/relationships/slideLayout" Target="../slideLayouts/slideLayout3.xml"/><Relationship Id="rId5" Type="http://schemas.openxmlformats.org/officeDocument/2006/relationships/hyperlink" Target="http://www.sqfi.com/wp-content/uploads/Produce-Safety-Rule-Guidance-Document.pdf" TargetMode="External"/><Relationship Id="rId4" Type="http://schemas.openxmlformats.org/officeDocument/2006/relationships/hyperlink" Target="https://www.globalgap.org/uk_en/for-producers/globalg.a.p.-add-on/coop-sustainable-water-mngmt./"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hyperlink" Target="https://www.waterboards.ca.gov/centralcoast/water_issues/programs/ag_waivers/#overview" TargetMode="External"/><Relationship Id="rId2" Type="http://schemas.openxmlformats.org/officeDocument/2006/relationships/notesSlide" Target="../notesSlides/notesSlide16.xml"/><Relationship Id="rId1" Type="http://schemas.openxmlformats.org/officeDocument/2006/relationships/slideLayout" Target="../slideLayouts/slideLayout3.xml"/><Relationship Id="rId6" Type="http://schemas.openxmlformats.org/officeDocument/2006/relationships/hyperlink" Target="http://www.waterboards.ca.gov/water_issues/programs/agriculture/" TargetMode="External"/><Relationship Id="rId5" Type="http://schemas.openxmlformats.org/officeDocument/2006/relationships/hyperlink" Target="https://www.waterboards.ca.gov/centralcoast/water_issues/programs/ag_waivers/docs/contacts_map_dec2014.pdf" TargetMode="External"/><Relationship Id="rId4" Type="http://schemas.openxmlformats.org/officeDocument/2006/relationships/hyperlink" Target="https://www.waterboards.ca.gov/centralcoast/water_issues/programs/ag_waivers/docs/final_operational_measures_ag_land.pdf"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www.waterboards.ca.gov/centralcoast/water_issues/programs/ag_waivers/docs/ag_order3/ag_order3.0_approved.pdf" TargetMode="External"/><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hyperlink" Target="http://groundwater.ucdavis.edu/files/136274.pdf" TargetMode="External"/><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hyperlink" Target="http://www.ccamp.org/ccamp/Reports.html#AgReports" TargetMode="External"/><Relationship Id="rId2" Type="http://schemas.openxmlformats.org/officeDocument/2006/relationships/notesSlide" Target="../notesSlides/notesSlide28.xml"/><Relationship Id="rId1" Type="http://schemas.openxmlformats.org/officeDocument/2006/relationships/slideLayout" Target="../slideLayouts/slideLayout3.xml"/><Relationship Id="rId6" Type="http://schemas.openxmlformats.org/officeDocument/2006/relationships/hyperlink" Target="https://www.waterboards.ca.gov/centralcoast/water_issues/programs/ag_waivers/" TargetMode="External"/><Relationship Id="rId5" Type="http://schemas.openxmlformats.org/officeDocument/2006/relationships/hyperlink" Target="https://www.waterboards.ca.gov/publications_forms/publications/factsheets/docs/region_brds.pdf" TargetMode="External"/><Relationship Id="rId4" Type="http://schemas.openxmlformats.org/officeDocument/2006/relationships/hyperlink" Target="https://producesafetyalliance.cornell.edu/sites/producesafetyalliance.cornell.edu/files/shared/documents/2017%20GM%20STV%20Worksheet%20v1.0.pdf"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hyperlink" Target="https://www.fda.gov/Food/GuidanceRegulation/FSMA/ucm334114.htm" TargetMode="External"/><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s://www.fda.gov/Food/GuidanceRegulation/FSMA/ucm334114.htm" TargetMode="External"/><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sz="1800" u="sng">
                <a:solidFill>
                  <a:srgbClr val="1155CC"/>
                </a:solidFill>
                <a:highlight>
                  <a:srgbClr val="FFFFFF"/>
                </a:highlight>
                <a:hlinkClick r:id="rId3"/>
              </a:rPr>
              <a:t>Water Sampling Techniques to Identify Ground Water Contaminants</a:t>
            </a:r>
            <a:endParaRPr sz="1800"/>
          </a:p>
        </p:txBody>
      </p:sp>
      <p:sp>
        <p:nvSpPr>
          <p:cNvPr id="55" name="Google Shape;55;p13"/>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1800"/>
              <a:t>Corin Slown and David Holland</a:t>
            </a:r>
            <a:endParaRPr sz="180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22"/>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Exemptions</a:t>
            </a:r>
            <a:endParaRPr/>
          </a:p>
        </p:txBody>
      </p:sp>
      <p:sp>
        <p:nvSpPr>
          <p:cNvPr id="109" name="Google Shape;109;p22"/>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sz="1200">
                <a:solidFill>
                  <a:srgbClr val="333333"/>
                </a:solidFill>
              </a:rPr>
              <a:t>The rule does not apply to: </a:t>
            </a:r>
            <a:endParaRPr sz="1200">
              <a:solidFill>
                <a:srgbClr val="333333"/>
              </a:solidFill>
            </a:endParaRPr>
          </a:p>
          <a:p>
            <a:pPr marL="622300" lvl="0" indent="-304800" algn="l" rtl="0">
              <a:spcBef>
                <a:spcPts val="1100"/>
              </a:spcBef>
              <a:spcAft>
                <a:spcPts val="0"/>
              </a:spcAft>
              <a:buClr>
                <a:srgbClr val="333333"/>
              </a:buClr>
              <a:buSzPts val="1200"/>
              <a:buChar char="●"/>
            </a:pPr>
            <a:r>
              <a:rPr lang="en" sz="1200">
                <a:solidFill>
                  <a:srgbClr val="333333"/>
                </a:solidFill>
              </a:rPr>
              <a:t>Produce that is not a raw agricultural commodity (RAC). A raw agricultural commodity is any food in its raw or natural state. </a:t>
            </a:r>
            <a:endParaRPr sz="1200">
              <a:solidFill>
                <a:srgbClr val="333333"/>
              </a:solidFill>
            </a:endParaRPr>
          </a:p>
          <a:p>
            <a:pPr marL="1244600" lvl="1" indent="-304800" algn="l" rtl="0">
              <a:spcBef>
                <a:spcPts val="0"/>
              </a:spcBef>
              <a:spcAft>
                <a:spcPts val="0"/>
              </a:spcAft>
              <a:buClr>
                <a:srgbClr val="333333"/>
              </a:buClr>
              <a:buSzPts val="1200"/>
              <a:buChar char="○"/>
            </a:pPr>
            <a:r>
              <a:rPr lang="en" sz="1200">
                <a:solidFill>
                  <a:srgbClr val="333333"/>
                </a:solidFill>
              </a:rPr>
              <a:t>The following produce commodities that FDA has identified as rarely consumed raw: asparagus; black beans, great Northern beans, kidney beans, lima beans, navy beans, and pinto beans; garden beets (roots and tops) and sugar beets; cashews; sour cherries; chickpeas; cocoa beans; coffee beans; collards; sweet corn; cranberries; dates; dill (seeds and weed); eggplants; figs; horseradish; hazelnuts; lentils; okra; peanuts; pecans; peppermint; potatoes; pumpkins; winter squash; sweet potatoes; and water chestnuts</a:t>
            </a:r>
            <a:endParaRPr sz="1200">
              <a:solidFill>
                <a:srgbClr val="333333"/>
              </a:solidFill>
            </a:endParaRPr>
          </a:p>
          <a:p>
            <a:pPr marL="622300" lvl="0" indent="-304800" algn="l" rtl="0">
              <a:spcBef>
                <a:spcPts val="0"/>
              </a:spcBef>
              <a:spcAft>
                <a:spcPts val="0"/>
              </a:spcAft>
              <a:buClr>
                <a:srgbClr val="333333"/>
              </a:buClr>
              <a:buSzPts val="1200"/>
              <a:buChar char="●"/>
            </a:pPr>
            <a:r>
              <a:rPr lang="en" sz="1200">
                <a:solidFill>
                  <a:srgbClr val="333333"/>
                </a:solidFill>
              </a:rPr>
              <a:t>Food grains, including barley, dent- or flint-corn, sorghum, oats, rice, rye, wheat, amaranth, quinoa, buckwheat, and oilseeds (e.g. cotton seed, flax seed, rapeseed, soybean, and sunflower seed)</a:t>
            </a:r>
            <a:endParaRPr sz="1200">
              <a:solidFill>
                <a:srgbClr val="333333"/>
              </a:solidFill>
            </a:endParaRPr>
          </a:p>
          <a:p>
            <a:pPr marL="622300" lvl="0" indent="-304800" algn="l" rtl="0">
              <a:spcBef>
                <a:spcPts val="0"/>
              </a:spcBef>
              <a:spcAft>
                <a:spcPts val="0"/>
              </a:spcAft>
              <a:buClr>
                <a:srgbClr val="333333"/>
              </a:buClr>
              <a:buSzPts val="1200"/>
              <a:buChar char="●"/>
            </a:pPr>
            <a:r>
              <a:rPr lang="en" sz="1200">
                <a:solidFill>
                  <a:srgbClr val="333333"/>
                </a:solidFill>
              </a:rPr>
              <a:t>Produce that is used for personal or on-farm consumption</a:t>
            </a:r>
            <a:endParaRPr sz="1200">
              <a:solidFill>
                <a:srgbClr val="333333"/>
              </a:solidFill>
            </a:endParaRPr>
          </a:p>
          <a:p>
            <a:pPr marL="622300" lvl="0" indent="-304800" algn="l" rtl="0">
              <a:spcBef>
                <a:spcPts val="0"/>
              </a:spcBef>
              <a:spcAft>
                <a:spcPts val="0"/>
              </a:spcAft>
              <a:buClr>
                <a:srgbClr val="333333"/>
              </a:buClr>
              <a:buSzPts val="1200"/>
              <a:buChar char="●"/>
            </a:pPr>
            <a:r>
              <a:rPr lang="en" sz="1200">
                <a:solidFill>
                  <a:srgbClr val="333333"/>
                </a:solidFill>
              </a:rPr>
              <a:t>Farms that have an average annual value of produce sold during the previous three-year period of $25,000 or less</a:t>
            </a:r>
            <a:endParaRPr sz="1200">
              <a:solidFill>
                <a:srgbClr val="333333"/>
              </a:solidFill>
            </a:endParaRPr>
          </a:p>
          <a:p>
            <a:pPr marL="0" lvl="0" indent="0" algn="l" rtl="0">
              <a:spcBef>
                <a:spcPts val="1100"/>
              </a:spcBef>
              <a:spcAft>
                <a:spcPts val="0"/>
              </a:spcAft>
              <a:buClr>
                <a:schemeClr val="dk1"/>
              </a:buClr>
              <a:buSzPts val="1100"/>
              <a:buFont typeface="Arial"/>
              <a:buNone/>
            </a:pPr>
            <a:r>
              <a:rPr lang="en" sz="1200">
                <a:solidFill>
                  <a:srgbClr val="333333"/>
                </a:solidFill>
              </a:rPr>
              <a:t>The rule provides an exemption for produce that receives commercial processing that adequately reduces the presence of microorganisms of public health significance, under certain conditions.</a:t>
            </a:r>
            <a:endParaRPr sz="1200">
              <a:solidFill>
                <a:srgbClr val="333333"/>
              </a:solidFill>
            </a:endParaRPr>
          </a:p>
          <a:p>
            <a:pPr marL="0" lvl="0" indent="0" algn="l" rtl="0">
              <a:spcBef>
                <a:spcPts val="1100"/>
              </a:spcBef>
              <a:spcAft>
                <a:spcPts val="0"/>
              </a:spcAft>
              <a:buClr>
                <a:schemeClr val="dk1"/>
              </a:buClr>
              <a:buSzPts val="1100"/>
              <a:buFont typeface="Arial"/>
              <a:buNone/>
            </a:pPr>
            <a:r>
              <a:rPr lang="en" sz="1200">
                <a:solidFill>
                  <a:srgbClr val="333333"/>
                </a:solidFill>
              </a:rPr>
              <a:t>The rule also provides a qualified exemption and modified requirements for certain farms.</a:t>
            </a:r>
            <a:endParaRPr sz="1200">
              <a:solidFill>
                <a:srgbClr val="333333"/>
              </a:solidFill>
            </a:endParaRPr>
          </a:p>
          <a:p>
            <a:pPr marL="0" lvl="0" indent="0" algn="l" rtl="0">
              <a:spcBef>
                <a:spcPts val="1100"/>
              </a:spcBef>
              <a:spcAft>
                <a:spcPts val="1600"/>
              </a:spcAft>
              <a:buNone/>
            </a:pP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23"/>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Produce Safety Rule Audits</a:t>
            </a:r>
            <a:endParaRPr/>
          </a:p>
        </p:txBody>
      </p:sp>
      <p:sp>
        <p:nvSpPr>
          <p:cNvPr id="115" name="Google Shape;115;p23"/>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u="sng">
                <a:solidFill>
                  <a:schemeClr val="hlink"/>
                </a:solidFill>
                <a:hlinkClick r:id="rId3"/>
              </a:rPr>
              <a:t>USDA Harmonized GAP</a:t>
            </a:r>
            <a:r>
              <a:rPr lang="en"/>
              <a:t> checklist</a:t>
            </a:r>
            <a:endParaRPr/>
          </a:p>
          <a:p>
            <a:pPr marL="0" lvl="0" indent="0" algn="l" rtl="0">
              <a:spcBef>
                <a:spcPts val="1600"/>
              </a:spcBef>
              <a:spcAft>
                <a:spcPts val="0"/>
              </a:spcAft>
              <a:buNone/>
            </a:pPr>
            <a:r>
              <a:rPr lang="en" u="sng">
                <a:solidFill>
                  <a:schemeClr val="hlink"/>
                </a:solidFill>
                <a:hlinkClick r:id="rId4"/>
              </a:rPr>
              <a:t>GlobalG.A.P. Sustainable Water</a:t>
            </a:r>
            <a:r>
              <a:rPr lang="en"/>
              <a:t> checklist</a:t>
            </a:r>
            <a:endParaRPr/>
          </a:p>
          <a:p>
            <a:pPr marL="0" lvl="0" indent="0" algn="l" rtl="0">
              <a:spcBef>
                <a:spcPts val="1600"/>
              </a:spcBef>
              <a:spcAft>
                <a:spcPts val="0"/>
              </a:spcAft>
              <a:buNone/>
            </a:pPr>
            <a:r>
              <a:rPr lang="en" u="sng">
                <a:solidFill>
                  <a:schemeClr val="hlink"/>
                </a:solidFill>
                <a:hlinkClick r:id="rId5"/>
              </a:rPr>
              <a:t>SQF subpart E Agricultural Water</a:t>
            </a:r>
            <a:endParaRPr/>
          </a:p>
          <a:p>
            <a:pPr marL="0" lvl="0" indent="0" algn="l" rtl="0">
              <a:spcBef>
                <a:spcPts val="1600"/>
              </a:spcBef>
              <a:spcAft>
                <a:spcPts val="0"/>
              </a:spcAft>
              <a:buNone/>
            </a:pPr>
            <a:endParaRPr/>
          </a:p>
          <a:p>
            <a:pPr marL="0" lvl="0" indent="0" algn="l" rtl="0">
              <a:spcBef>
                <a:spcPts val="1600"/>
              </a:spcBef>
              <a:spcAft>
                <a:spcPts val="1600"/>
              </a:spcAft>
              <a:buNone/>
            </a:pP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2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400"/>
              <a:t>The Water System Produce Safety Rule Requirements</a:t>
            </a:r>
            <a:endParaRPr sz="2400"/>
          </a:p>
        </p:txBody>
      </p:sp>
      <p:sp>
        <p:nvSpPr>
          <p:cNvPr id="121" name="Google Shape;121;p2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Inspection of all agricultural water systems at start of agricultural season and on an annual basis</a:t>
            </a:r>
            <a:endParaRPr/>
          </a:p>
          <a:p>
            <a:pPr marL="0" lvl="0" indent="0" algn="l" rtl="0">
              <a:spcBef>
                <a:spcPts val="1600"/>
              </a:spcBef>
              <a:spcAft>
                <a:spcPts val="1600"/>
              </a:spcAft>
              <a:buNone/>
            </a:pPr>
            <a:endParaRPr/>
          </a:p>
        </p:txBody>
      </p:sp>
      <p:pic>
        <p:nvPicPr>
          <p:cNvPr id="122" name="Google Shape;122;p24"/>
          <p:cNvPicPr preferRelativeResize="0"/>
          <p:nvPr/>
        </p:nvPicPr>
        <p:blipFill>
          <a:blip r:embed="rId3">
            <a:alphaModFix/>
          </a:blip>
          <a:stretch>
            <a:fillRect/>
          </a:stretch>
        </p:blipFill>
        <p:spPr>
          <a:xfrm>
            <a:off x="485775" y="2035388"/>
            <a:ext cx="8172450" cy="2028825"/>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Google Shape;127;p2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Water System Requirements</a:t>
            </a:r>
            <a:endParaRPr/>
          </a:p>
        </p:txBody>
      </p:sp>
      <p:pic>
        <p:nvPicPr>
          <p:cNvPr id="128" name="Google Shape;128;p25"/>
          <p:cNvPicPr preferRelativeResize="0"/>
          <p:nvPr/>
        </p:nvPicPr>
        <p:blipFill>
          <a:blip r:embed="rId3">
            <a:alphaModFix/>
          </a:blip>
          <a:stretch>
            <a:fillRect/>
          </a:stretch>
        </p:blipFill>
        <p:spPr>
          <a:xfrm>
            <a:off x="247650" y="1257300"/>
            <a:ext cx="8648700" cy="2628900"/>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3" name="Google Shape;133;p2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Water System Requirements</a:t>
            </a:r>
            <a:endParaRPr/>
          </a:p>
        </p:txBody>
      </p:sp>
      <p:pic>
        <p:nvPicPr>
          <p:cNvPr id="134" name="Google Shape;134;p26"/>
          <p:cNvPicPr preferRelativeResize="0"/>
          <p:nvPr/>
        </p:nvPicPr>
        <p:blipFill>
          <a:blip r:embed="rId3">
            <a:alphaModFix/>
          </a:blip>
          <a:stretch>
            <a:fillRect/>
          </a:stretch>
        </p:blipFill>
        <p:spPr>
          <a:xfrm>
            <a:off x="352425" y="1433513"/>
            <a:ext cx="8439150" cy="2276475"/>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Google Shape;139;p2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Field Packed Commodities</a:t>
            </a:r>
            <a:endParaRPr/>
          </a:p>
        </p:txBody>
      </p:sp>
      <p:sp>
        <p:nvSpPr>
          <p:cNvPr id="140" name="Google Shape;140;p27"/>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chemeClr val="dk1"/>
                </a:solidFill>
              </a:rPr>
              <a:t>Microbial water testing must occur during the </a:t>
            </a:r>
            <a:r>
              <a:rPr lang="en" u="sng">
                <a:solidFill>
                  <a:schemeClr val="dk1"/>
                </a:solidFill>
              </a:rPr>
              <a:t>production</a:t>
            </a:r>
            <a:r>
              <a:rPr lang="en">
                <a:solidFill>
                  <a:schemeClr val="dk1"/>
                </a:solidFill>
              </a:rPr>
              <a:t> and </a:t>
            </a:r>
            <a:r>
              <a:rPr lang="en" u="sng">
                <a:solidFill>
                  <a:schemeClr val="dk1"/>
                </a:solidFill>
              </a:rPr>
              <a:t>harvest</a:t>
            </a:r>
            <a:r>
              <a:rPr lang="en">
                <a:solidFill>
                  <a:schemeClr val="dk1"/>
                </a:solidFill>
              </a:rPr>
              <a:t> season. </a:t>
            </a:r>
            <a:endParaRPr>
              <a:solidFill>
                <a:schemeClr val="dk1"/>
              </a:solidFill>
            </a:endParaRPr>
          </a:p>
          <a:p>
            <a:pPr marL="0" lvl="0" indent="0" algn="l" rtl="0">
              <a:spcBef>
                <a:spcPts val="1600"/>
              </a:spcBef>
              <a:spcAft>
                <a:spcPts val="0"/>
              </a:spcAft>
              <a:buNone/>
            </a:pPr>
            <a:r>
              <a:rPr lang="en">
                <a:solidFill>
                  <a:schemeClr val="dk1"/>
                </a:solidFill>
              </a:rPr>
              <a:t>The frequency of testing and point of water sampling shall be determined based on the risk assessment and current industry standards for commodities being grown (Testing must have occurred at a minimum within the last 12 months). </a:t>
            </a:r>
            <a:endParaRPr>
              <a:solidFill>
                <a:schemeClr val="dk1"/>
              </a:solidFill>
            </a:endParaRPr>
          </a:p>
          <a:p>
            <a:pPr marL="0" lvl="0" indent="0" algn="l" rtl="0">
              <a:spcBef>
                <a:spcPts val="1600"/>
              </a:spcBef>
              <a:spcAft>
                <a:spcPts val="0"/>
              </a:spcAft>
              <a:buNone/>
            </a:pPr>
            <a:r>
              <a:rPr lang="en">
                <a:solidFill>
                  <a:schemeClr val="dk1"/>
                </a:solidFill>
              </a:rPr>
              <a:t>The type of test and acceptance criteria must also be determined based on the risk assessment but should include microbial pathogens of concern and standard indicators of fecal contamination (generic E. coli and/or fecal coliforms). </a:t>
            </a:r>
            <a:endParaRPr>
              <a:solidFill>
                <a:schemeClr val="dk1"/>
              </a:solidFill>
            </a:endParaRPr>
          </a:p>
          <a:p>
            <a:pPr marL="0" lvl="0" indent="0" algn="l" rtl="0">
              <a:spcBef>
                <a:spcPts val="1600"/>
              </a:spcBef>
              <a:spcAft>
                <a:spcPts val="0"/>
              </a:spcAft>
              <a:buClr>
                <a:schemeClr val="dk1"/>
              </a:buClr>
              <a:buSzPts val="1100"/>
              <a:buFont typeface="Arial"/>
              <a:buNone/>
            </a:pPr>
            <a:r>
              <a:rPr lang="en">
                <a:solidFill>
                  <a:schemeClr val="dk1"/>
                </a:solidFill>
              </a:rPr>
              <a:t>If all agricultural water is from a municipal source, the testing must be done at the source where the water is used. </a:t>
            </a:r>
            <a:endParaRPr>
              <a:solidFill>
                <a:schemeClr val="dk1"/>
              </a:solidFill>
            </a:endParaRPr>
          </a:p>
          <a:p>
            <a:pPr marL="0" lvl="0" indent="0" algn="l" rtl="0">
              <a:spcBef>
                <a:spcPts val="1600"/>
              </a:spcBef>
              <a:spcAft>
                <a:spcPts val="0"/>
              </a:spcAft>
              <a:buClr>
                <a:schemeClr val="dk1"/>
              </a:buClr>
              <a:buSzPts val="1100"/>
              <a:buFont typeface="Arial"/>
              <a:buNone/>
            </a:pPr>
            <a:r>
              <a:rPr lang="en" sz="1100">
                <a:solidFill>
                  <a:schemeClr val="dk1"/>
                </a:solidFill>
              </a:rPr>
              <a:t>				</a:t>
            </a:r>
            <a:endParaRPr sz="1100">
              <a:solidFill>
                <a:schemeClr val="dk1"/>
              </a:solidFill>
            </a:endParaRPr>
          </a:p>
          <a:p>
            <a:pPr marL="0" lvl="0" indent="0" algn="l" rtl="0">
              <a:spcBef>
                <a:spcPts val="1600"/>
              </a:spcBef>
              <a:spcAft>
                <a:spcPts val="0"/>
              </a:spcAft>
              <a:buClr>
                <a:schemeClr val="dk1"/>
              </a:buClr>
              <a:buSzPts val="1100"/>
              <a:buFont typeface="Arial"/>
              <a:buNone/>
            </a:pPr>
            <a:r>
              <a:rPr lang="en" sz="1100">
                <a:solidFill>
                  <a:schemeClr val="dk1"/>
                </a:solidFill>
              </a:rPr>
              <a:t>			</a:t>
            </a:r>
            <a:endParaRPr sz="1100">
              <a:solidFill>
                <a:schemeClr val="dk1"/>
              </a:solidFill>
            </a:endParaRPr>
          </a:p>
          <a:p>
            <a:pPr marL="0" lvl="0" indent="0" algn="l" rtl="0">
              <a:spcBef>
                <a:spcPts val="1600"/>
              </a:spcBef>
              <a:spcAft>
                <a:spcPts val="0"/>
              </a:spcAft>
              <a:buClr>
                <a:schemeClr val="dk1"/>
              </a:buClr>
              <a:buSzPts val="1100"/>
              <a:buFont typeface="Arial"/>
              <a:buNone/>
            </a:pPr>
            <a:r>
              <a:rPr lang="en" sz="1100">
                <a:solidFill>
                  <a:schemeClr val="dk1"/>
                </a:solidFill>
              </a:rPr>
              <a:t>		</a:t>
            </a:r>
            <a:endParaRPr sz="1100">
              <a:solidFill>
                <a:schemeClr val="dk1"/>
              </a:solidFill>
            </a:endParaRPr>
          </a:p>
          <a:p>
            <a:pPr marL="0" lvl="0" indent="0" algn="l" rtl="0">
              <a:spcBef>
                <a:spcPts val="1600"/>
              </a:spcBef>
              <a:spcAft>
                <a:spcPts val="1600"/>
              </a:spcAft>
              <a:buNone/>
            </a:pPr>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Google Shape;145;p28"/>
          <p:cNvSpPr txBox="1">
            <a:spLocks noGrp="1"/>
          </p:cNvSpPr>
          <p:nvPr>
            <p:ph type="title"/>
          </p:nvPr>
        </p:nvSpPr>
        <p:spPr>
          <a:xfrm>
            <a:off x="311700" y="0"/>
            <a:ext cx="8520600" cy="572700"/>
          </a:xfrm>
          <a:prstGeom prst="rect">
            <a:avLst/>
          </a:prstGeom>
        </p:spPr>
        <p:txBody>
          <a:bodyPr spcFirstLastPara="1" wrap="square" lIns="91425" tIns="91425" rIns="91425" bIns="91425" anchor="t" anchorCtr="0">
            <a:noAutofit/>
          </a:bodyPr>
          <a:lstStyle/>
          <a:p>
            <a:pPr marL="0" lvl="0" indent="0" algn="l" rtl="0">
              <a:lnSpc>
                <a:spcPct val="110000"/>
              </a:lnSpc>
              <a:spcBef>
                <a:spcPts val="1800"/>
              </a:spcBef>
              <a:spcAft>
                <a:spcPts val="0"/>
              </a:spcAft>
              <a:buClr>
                <a:schemeClr val="dk1"/>
              </a:buClr>
              <a:buSzPts val="1100"/>
              <a:buFont typeface="Arial"/>
              <a:buNone/>
            </a:pPr>
            <a:r>
              <a:rPr lang="en" u="sng">
                <a:solidFill>
                  <a:schemeClr val="hlink"/>
                </a:solidFill>
                <a:hlinkClick r:id="rId3"/>
              </a:rPr>
              <a:t>Irrigated Lands Regulatory Program Overview</a:t>
            </a:r>
            <a:endParaRPr>
              <a:solidFill>
                <a:srgbClr val="333333"/>
              </a:solidFill>
            </a:endParaRPr>
          </a:p>
          <a:p>
            <a:pPr marL="0" lvl="0" indent="0" algn="l" rtl="0">
              <a:spcBef>
                <a:spcPts val="400"/>
              </a:spcBef>
              <a:spcAft>
                <a:spcPts val="0"/>
              </a:spcAft>
              <a:buNone/>
            </a:pPr>
            <a:endParaRPr/>
          </a:p>
        </p:txBody>
      </p:sp>
      <p:sp>
        <p:nvSpPr>
          <p:cNvPr id="146" name="Google Shape;146;p28"/>
          <p:cNvSpPr txBox="1">
            <a:spLocks noGrp="1"/>
          </p:cNvSpPr>
          <p:nvPr>
            <p:ph type="body" idx="1"/>
          </p:nvPr>
        </p:nvSpPr>
        <p:spPr>
          <a:xfrm>
            <a:off x="311700" y="863550"/>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a:solidFill>
                  <a:srgbClr val="333333"/>
                </a:solidFill>
              </a:rPr>
              <a:t>The Central Coast Water Board regulates discharges from irrigated agricultural lands to protect surface water and groundwater, using a permit called a Conditional Waiver of Waste Discharge Requirements that applies to owners and operators of irrigated land used for commercial crop production. Focusing on priority water quality issues, such as pesticides and toxicity, nutrients, and sediments – especially </a:t>
            </a:r>
            <a:r>
              <a:rPr lang="en" b="1">
                <a:solidFill>
                  <a:srgbClr val="333333"/>
                </a:solidFill>
              </a:rPr>
              <a:t>nitrate</a:t>
            </a:r>
            <a:r>
              <a:rPr lang="en">
                <a:solidFill>
                  <a:srgbClr val="333333"/>
                </a:solidFill>
              </a:rPr>
              <a:t> impacts to drinking water sources. Priority: major agricultural areas of the region - the Salinas River, Santa Maria, and Pajaro River watersheds.</a:t>
            </a:r>
            <a:endParaRPr>
              <a:solidFill>
                <a:srgbClr val="333333"/>
              </a:solidFill>
            </a:endParaRPr>
          </a:p>
          <a:p>
            <a:pPr marL="457200" lvl="0" indent="-228600" algn="l" rtl="0">
              <a:spcBef>
                <a:spcPts val="800"/>
              </a:spcBef>
              <a:spcAft>
                <a:spcPts val="0"/>
              </a:spcAft>
              <a:buClr>
                <a:srgbClr val="333333"/>
              </a:buClr>
              <a:buSzPts val="1800"/>
              <a:buNone/>
            </a:pPr>
            <a:r>
              <a:rPr lang="en" u="sng">
                <a:solidFill>
                  <a:srgbClr val="2F77A0"/>
                </a:solidFill>
                <a:hlinkClick r:id="rId4"/>
              </a:rPr>
              <a:t>Irrigated Lands Regulatory Program Operational Measures</a:t>
            </a:r>
            <a:endParaRPr u="sng">
              <a:solidFill>
                <a:srgbClr val="2F77A0"/>
              </a:solidFill>
              <a:hlinkClick r:id="rId4"/>
            </a:endParaRPr>
          </a:p>
          <a:p>
            <a:pPr marL="457200" lvl="0" indent="-228600" algn="l" rtl="0">
              <a:spcBef>
                <a:spcPts val="0"/>
              </a:spcBef>
              <a:spcAft>
                <a:spcPts val="0"/>
              </a:spcAft>
              <a:buClr>
                <a:srgbClr val="333333"/>
              </a:buClr>
              <a:buSzPts val="1800"/>
              <a:buNone/>
            </a:pPr>
            <a:r>
              <a:rPr lang="en" u="sng">
                <a:solidFill>
                  <a:srgbClr val="2F77A0"/>
                </a:solidFill>
                <a:hlinkClick r:id="rId5"/>
              </a:rPr>
              <a:t>Irrigated Lands Regulatory Program Contacts</a:t>
            </a:r>
            <a:endParaRPr u="sng">
              <a:solidFill>
                <a:srgbClr val="2F77A0"/>
              </a:solidFill>
              <a:hlinkClick r:id="rId5"/>
            </a:endParaRPr>
          </a:p>
          <a:p>
            <a:pPr marL="457200" lvl="0" indent="-228600" algn="l" rtl="0">
              <a:spcBef>
                <a:spcPts val="0"/>
              </a:spcBef>
              <a:spcAft>
                <a:spcPts val="0"/>
              </a:spcAft>
              <a:buClr>
                <a:srgbClr val="333333"/>
              </a:buClr>
              <a:buSzPts val="1800"/>
              <a:buNone/>
            </a:pPr>
            <a:r>
              <a:rPr lang="en" u="sng">
                <a:solidFill>
                  <a:srgbClr val="2F77A0"/>
                </a:solidFill>
                <a:hlinkClick r:id="rId6"/>
              </a:rPr>
              <a:t>State Water Board's Agriculture - Irrigated Lands Regulatory Program Website</a:t>
            </a:r>
            <a:endParaRPr u="sng">
              <a:solidFill>
                <a:srgbClr val="2F77A0"/>
              </a:solidFill>
              <a:hlinkClick r:id="rId6"/>
            </a:endParaRPr>
          </a:p>
          <a:p>
            <a:pPr marL="457200" lvl="0" indent="-228600" algn="l" rtl="0">
              <a:spcBef>
                <a:spcPts val="0"/>
              </a:spcBef>
              <a:spcAft>
                <a:spcPts val="0"/>
              </a:spcAft>
              <a:buClr>
                <a:srgbClr val="333333"/>
              </a:buClr>
              <a:buSzPts val="1800"/>
              <a:buNone/>
            </a:pPr>
            <a:endParaRPr u="sng">
              <a:solidFill>
                <a:srgbClr val="2F77A0"/>
              </a:solidFill>
              <a:hlinkClick r:id="rId6"/>
            </a:endParaRPr>
          </a:p>
          <a:p>
            <a:pPr marL="0" lvl="0" indent="0" algn="l" rtl="0">
              <a:spcBef>
                <a:spcPts val="800"/>
              </a:spcBef>
              <a:spcAft>
                <a:spcPts val="1600"/>
              </a:spcAft>
              <a:buNone/>
            </a:pPr>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sp>
        <p:nvSpPr>
          <p:cNvPr id="151" name="Google Shape;151;p29"/>
          <p:cNvSpPr txBox="1">
            <a:spLocks noGrp="1"/>
          </p:cNvSpPr>
          <p:nvPr>
            <p:ph type="title"/>
          </p:nvPr>
        </p:nvSpPr>
        <p:spPr>
          <a:xfrm>
            <a:off x="311700" y="12117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333333"/>
                </a:solidFill>
              </a:rPr>
              <a:t>Ag Order 4.0 Coming Soon</a:t>
            </a:r>
            <a:endParaRPr/>
          </a:p>
        </p:txBody>
      </p:sp>
      <p:sp>
        <p:nvSpPr>
          <p:cNvPr id="152" name="Google Shape;152;p29"/>
          <p:cNvSpPr txBox="1">
            <a:spLocks noGrp="1"/>
          </p:cNvSpPr>
          <p:nvPr>
            <p:ph type="body" idx="1"/>
          </p:nvPr>
        </p:nvSpPr>
        <p:spPr>
          <a:xfrm>
            <a:off x="311700" y="771475"/>
            <a:ext cx="8520600" cy="43719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333333"/>
                </a:solidFill>
              </a:rPr>
              <a:t>Ag Order 3.0 required groundwater monitoring in 2017 and also expands the </a:t>
            </a:r>
            <a:r>
              <a:rPr lang="en" u="sng">
                <a:solidFill>
                  <a:schemeClr val="hlink"/>
                </a:solidFill>
                <a:hlinkClick r:id="rId3"/>
              </a:rPr>
              <a:t>Total Nitrogen Applied</a:t>
            </a:r>
            <a:r>
              <a:rPr lang="en">
                <a:solidFill>
                  <a:srgbClr val="333333"/>
                </a:solidFill>
              </a:rPr>
              <a:t> reporting requirement.</a:t>
            </a:r>
            <a:endParaRPr>
              <a:solidFill>
                <a:srgbClr val="333333"/>
              </a:solidFill>
            </a:endParaRPr>
          </a:p>
          <a:p>
            <a:pPr marL="0" lvl="0" indent="0" algn="l" rtl="0">
              <a:spcBef>
                <a:spcPts val="800"/>
              </a:spcBef>
              <a:spcAft>
                <a:spcPts val="0"/>
              </a:spcAft>
              <a:buNone/>
            </a:pPr>
            <a:r>
              <a:rPr lang="en">
                <a:solidFill>
                  <a:srgbClr val="333333"/>
                </a:solidFill>
                <a:highlight>
                  <a:srgbClr val="FFFFFF"/>
                </a:highlight>
              </a:rPr>
              <a:t>Growers must sample: 1) primary irrigation well located on each ranch, and 2) all domestic wells located on the assessor parcel numbers where the ranch is located during two rounds of sampling</a:t>
            </a:r>
            <a:endParaRPr>
              <a:solidFill>
                <a:srgbClr val="333333"/>
              </a:solidFill>
              <a:highlight>
                <a:srgbClr val="FFFFFF"/>
              </a:highlight>
            </a:endParaRPr>
          </a:p>
          <a:p>
            <a:pPr marL="0" lvl="0" indent="0" algn="l" rtl="0">
              <a:spcBef>
                <a:spcPts val="800"/>
              </a:spcBef>
              <a:spcAft>
                <a:spcPts val="0"/>
              </a:spcAft>
              <a:buNone/>
            </a:pPr>
            <a:r>
              <a:rPr lang="en">
                <a:solidFill>
                  <a:srgbClr val="333333"/>
                </a:solidFill>
                <a:highlight>
                  <a:srgbClr val="FFFFFF"/>
                </a:highlight>
              </a:rPr>
              <a:t>Groundwater samples must be collected by a qualified third party, such as a consultant, technician or person conducting cooperative monitoring on behalf of the grower </a:t>
            </a:r>
            <a:endParaRPr>
              <a:solidFill>
                <a:srgbClr val="333333"/>
              </a:solidFill>
              <a:highlight>
                <a:srgbClr val="FFFFFF"/>
              </a:highlight>
            </a:endParaRPr>
          </a:p>
          <a:p>
            <a:pPr marL="0" lvl="0" indent="0" algn="l" rtl="0">
              <a:spcBef>
                <a:spcPts val="800"/>
              </a:spcBef>
              <a:spcAft>
                <a:spcPts val="0"/>
              </a:spcAft>
              <a:buClr>
                <a:schemeClr val="dk1"/>
              </a:buClr>
              <a:buSzPts val="1100"/>
              <a:buFont typeface="Arial"/>
              <a:buNone/>
            </a:pPr>
            <a:r>
              <a:rPr lang="en">
                <a:solidFill>
                  <a:srgbClr val="333333"/>
                </a:solidFill>
                <a:highlight>
                  <a:srgbClr val="FFFFFF"/>
                </a:highlight>
              </a:rPr>
              <a:t>Laboratory analysis must be conducted by a State certified laboratory that can coordinate with the grower to submit the sampling results electronically using the Water Board’s GeoTracker electronic deliverable format (known as EDF).</a:t>
            </a:r>
            <a:endParaRPr>
              <a:solidFill>
                <a:srgbClr val="333333"/>
              </a:solidFill>
              <a:highlight>
                <a:srgbClr val="FFFFFF"/>
              </a:highlight>
            </a:endParaRPr>
          </a:p>
          <a:p>
            <a:pPr marL="0" lvl="0" indent="0" algn="l" rtl="0">
              <a:spcBef>
                <a:spcPts val="800"/>
              </a:spcBef>
              <a:spcAft>
                <a:spcPts val="800"/>
              </a:spcAft>
              <a:buNone/>
            </a:pPr>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30"/>
          <p:cNvSpPr txBox="1">
            <a:spLocks noGrp="1"/>
          </p:cNvSpPr>
          <p:nvPr>
            <p:ph type="title"/>
          </p:nvPr>
        </p:nvSpPr>
        <p:spPr>
          <a:xfrm>
            <a:off x="311700" y="0"/>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Total Nitrogen Reporting</a:t>
            </a:r>
            <a:endParaRPr/>
          </a:p>
        </p:txBody>
      </p:sp>
      <p:sp>
        <p:nvSpPr>
          <p:cNvPr id="158" name="Google Shape;158;p30"/>
          <p:cNvSpPr txBox="1">
            <a:spLocks noGrp="1"/>
          </p:cNvSpPr>
          <p:nvPr>
            <p:ph type="body" idx="1"/>
          </p:nvPr>
        </p:nvSpPr>
        <p:spPr>
          <a:xfrm>
            <a:off x="311700" y="572700"/>
            <a:ext cx="8520600" cy="4570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333333"/>
                </a:solidFill>
              </a:rPr>
              <a:t>The Total Nitrogen Applied reporting requirement includes all Tier 2 and Tier 3 ranches that grow any crop with a high potential of loading nitrogen to groundwater. </a:t>
            </a:r>
            <a:endParaRPr>
              <a:solidFill>
                <a:srgbClr val="333333"/>
              </a:solidFill>
            </a:endParaRPr>
          </a:p>
          <a:p>
            <a:pPr marL="0" lvl="0" indent="0" algn="l" rtl="0">
              <a:spcBef>
                <a:spcPts val="800"/>
              </a:spcBef>
              <a:spcAft>
                <a:spcPts val="0"/>
              </a:spcAft>
              <a:buNone/>
            </a:pPr>
            <a:r>
              <a:rPr lang="en">
                <a:solidFill>
                  <a:srgbClr val="333333"/>
                </a:solidFill>
              </a:rPr>
              <a:t>These “high risk” crops include the following: beet, broccoli, cabbage, cauliflower, celery, Chinese cabbage (Napa), collard, endive, kale, leek, lettuce (leaf and head), mustard, onion (dry and green), spinach, strawberry, pepper (fruiting), and parsley. </a:t>
            </a:r>
            <a:endParaRPr>
              <a:solidFill>
                <a:srgbClr val="333333"/>
              </a:solidFill>
            </a:endParaRPr>
          </a:p>
          <a:p>
            <a:pPr marL="0" lvl="0" indent="0" algn="l" rtl="0">
              <a:spcBef>
                <a:spcPts val="800"/>
              </a:spcBef>
              <a:spcAft>
                <a:spcPts val="0"/>
              </a:spcAft>
              <a:buClr>
                <a:schemeClr val="dk1"/>
              </a:buClr>
              <a:buSzPts val="1100"/>
              <a:buFont typeface="Arial"/>
              <a:buNone/>
            </a:pPr>
            <a:r>
              <a:rPr lang="en">
                <a:solidFill>
                  <a:srgbClr val="333333"/>
                </a:solidFill>
              </a:rPr>
              <a:t>If any of these crops are grown on your ranch, then a Total Nitrogen Applied report is required for </a:t>
            </a:r>
            <a:r>
              <a:rPr lang="en" u="sng">
                <a:solidFill>
                  <a:srgbClr val="333333"/>
                </a:solidFill>
              </a:rPr>
              <a:t>all crops</a:t>
            </a:r>
            <a:r>
              <a:rPr lang="en">
                <a:solidFill>
                  <a:srgbClr val="333333"/>
                </a:solidFill>
              </a:rPr>
              <a:t> grown on the ranch.</a:t>
            </a:r>
            <a:endParaRPr>
              <a:solidFill>
                <a:srgbClr val="333333"/>
              </a:solidFill>
            </a:endParaRPr>
          </a:p>
          <a:p>
            <a:pPr marL="0" lvl="0" indent="0" algn="l" rtl="0">
              <a:spcBef>
                <a:spcPts val="800"/>
              </a:spcBef>
              <a:spcAft>
                <a:spcPts val="0"/>
              </a:spcAft>
              <a:buClr>
                <a:schemeClr val="dk1"/>
              </a:buClr>
              <a:buSzPts val="1100"/>
              <a:buFont typeface="Arial"/>
              <a:buNone/>
            </a:pPr>
            <a:r>
              <a:rPr lang="en">
                <a:solidFill>
                  <a:srgbClr val="333333"/>
                </a:solidFill>
              </a:rPr>
              <a:t>The first Total Nitrogen Applied report for Ag Order 3.0 was due on March 1, 2018. Track all nitrogen applied from fertilizers, compost, and other materials to each crop; track the total volume of irrigation water applied to the ranch; sample your irrigation water for nitrate; and sample your soil for nitrogen</a:t>
            </a:r>
            <a:endParaRPr>
              <a:solidFill>
                <a:srgbClr val="333333"/>
              </a:solidFill>
            </a:endParaRPr>
          </a:p>
          <a:p>
            <a:pPr marL="0" lvl="0" indent="0" algn="l" rtl="0">
              <a:spcBef>
                <a:spcPts val="800"/>
              </a:spcBef>
              <a:spcAft>
                <a:spcPts val="1600"/>
              </a:spcAft>
              <a:buNone/>
            </a:pPr>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3" name="Google Shape;163;p3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800">
                <a:solidFill>
                  <a:srgbClr val="000000"/>
                </a:solidFill>
              </a:rPr>
              <a:t>Why does </a:t>
            </a:r>
            <a:r>
              <a:rPr lang="en" sz="1800" b="1">
                <a:solidFill>
                  <a:srgbClr val="000000"/>
                </a:solidFill>
              </a:rPr>
              <a:t>how</a:t>
            </a:r>
            <a:r>
              <a:rPr lang="en" sz="1800">
                <a:solidFill>
                  <a:srgbClr val="000000"/>
                </a:solidFill>
              </a:rPr>
              <a:t> you sample matter?</a:t>
            </a:r>
            <a:endParaRPr sz="1800"/>
          </a:p>
        </p:txBody>
      </p:sp>
      <p:sp>
        <p:nvSpPr>
          <p:cNvPr id="164" name="Google Shape;164;p31"/>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sz="950" i="1">
                <a:solidFill>
                  <a:schemeClr val="dk1"/>
                </a:solidFill>
                <a:highlight>
                  <a:srgbClr val="FFFFFF"/>
                </a:highlight>
              </a:rPr>
              <a:t>“</a:t>
            </a:r>
            <a:r>
              <a:rPr lang="en" i="1">
                <a:solidFill>
                  <a:schemeClr val="dk1"/>
                </a:solidFill>
                <a:highlight>
                  <a:srgbClr val="FFFFFF"/>
                </a:highlight>
              </a:rPr>
              <a:t>Water quality data are only as good as the water samples from which the measurements are made. Even the most precise laboratory analysis of a water sample cannot compensate for improper or poorly executed sampling procedures or for physical and chemical alteration of a sample due to inappropriate sample collection, transport, or storage.”  </a:t>
            </a:r>
            <a:endParaRPr i="1">
              <a:solidFill>
                <a:schemeClr val="dk1"/>
              </a:solidFill>
              <a:highlight>
                <a:srgbClr val="FFFFFF"/>
              </a:highlight>
            </a:endParaRPr>
          </a:p>
          <a:p>
            <a:pPr marL="0" lvl="0" indent="0" algn="l" rtl="0">
              <a:spcBef>
                <a:spcPts val="0"/>
              </a:spcBef>
              <a:spcAft>
                <a:spcPts val="0"/>
              </a:spcAft>
              <a:buNone/>
            </a:pPr>
            <a:endParaRPr>
              <a:solidFill>
                <a:schemeClr val="dk1"/>
              </a:solidFill>
              <a:highlight>
                <a:srgbClr val="FFFFFF"/>
              </a:highlight>
            </a:endParaRPr>
          </a:p>
          <a:p>
            <a:pPr marL="0" lvl="0" indent="0" algn="l" rtl="0">
              <a:spcBef>
                <a:spcPts val="0"/>
              </a:spcBef>
              <a:spcAft>
                <a:spcPts val="0"/>
              </a:spcAft>
              <a:buClr>
                <a:schemeClr val="dk1"/>
              </a:buClr>
              <a:buSzPts val="1100"/>
              <a:buFont typeface="Arial"/>
              <a:buNone/>
            </a:pPr>
            <a:r>
              <a:rPr lang="en">
                <a:solidFill>
                  <a:schemeClr val="dk1"/>
                </a:solidFill>
                <a:highlight>
                  <a:srgbClr val="FFFFFF"/>
                </a:highlight>
              </a:rPr>
              <a:t>THOMAS HARTER</a:t>
            </a:r>
            <a:r>
              <a:rPr lang="en" i="1">
                <a:solidFill>
                  <a:schemeClr val="dk1"/>
                </a:solidFill>
                <a:highlight>
                  <a:srgbClr val="FFFFFF"/>
                </a:highlight>
              </a:rPr>
              <a:t>, </a:t>
            </a:r>
            <a:r>
              <a:rPr lang="en">
                <a:solidFill>
                  <a:schemeClr val="dk1"/>
                </a:solidFill>
                <a:highlight>
                  <a:srgbClr val="FFFFFF"/>
                </a:highlight>
              </a:rPr>
              <a:t>UC Cooperative Extension Hydrogeology Specialist, University of California, Davis, Kearney Agricultural Center, Farm Water Quality Planning (FWQP) series </a:t>
            </a:r>
            <a:r>
              <a:rPr lang="en" u="sng">
                <a:solidFill>
                  <a:srgbClr val="1155CC"/>
                </a:solidFill>
                <a:highlight>
                  <a:srgbClr val="FFFFFF"/>
                </a:highlight>
                <a:hlinkClick r:id="rId3"/>
              </a:rPr>
              <a:t>Ground Water Sampling and Monitoring</a:t>
            </a:r>
            <a:endParaRPr>
              <a:solidFill>
                <a:schemeClr val="dk1"/>
              </a:solidFill>
              <a:highlight>
                <a:srgbClr val="FFFFFF"/>
              </a:highlight>
            </a:endParaRPr>
          </a:p>
          <a:p>
            <a:pPr marL="0" lvl="0" indent="0" algn="l" rtl="0">
              <a:spcBef>
                <a:spcPts val="0"/>
              </a:spcBef>
              <a:spcAft>
                <a:spcPts val="1600"/>
              </a:spcAft>
              <a:buNone/>
            </a:pP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Overview</a:t>
            </a:r>
            <a:endParaRPr/>
          </a:p>
        </p:txBody>
      </p:sp>
      <p:sp>
        <p:nvSpPr>
          <p:cNvPr id="61" name="Google Shape;61;p1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a:solidFill>
                  <a:srgbClr val="222222"/>
                </a:solidFill>
              </a:rPr>
              <a:t>Introductions</a:t>
            </a:r>
            <a:endParaRPr>
              <a:solidFill>
                <a:srgbClr val="222222"/>
              </a:solidFill>
            </a:endParaRPr>
          </a:p>
          <a:p>
            <a:pPr marL="0" lvl="0" indent="0" algn="l" rtl="0">
              <a:spcBef>
                <a:spcPts val="1600"/>
              </a:spcBef>
              <a:spcAft>
                <a:spcPts val="0"/>
              </a:spcAft>
              <a:buNone/>
            </a:pPr>
            <a:r>
              <a:rPr lang="en">
                <a:solidFill>
                  <a:srgbClr val="222222"/>
                </a:solidFill>
              </a:rPr>
              <a:t>FSMA regulations and new requirements</a:t>
            </a:r>
            <a:endParaRPr>
              <a:solidFill>
                <a:srgbClr val="222222"/>
              </a:solidFill>
            </a:endParaRPr>
          </a:p>
          <a:p>
            <a:pPr marL="0" lvl="0" indent="0" algn="l" rtl="0">
              <a:spcBef>
                <a:spcPts val="1600"/>
              </a:spcBef>
              <a:spcAft>
                <a:spcPts val="0"/>
              </a:spcAft>
              <a:buClr>
                <a:schemeClr val="dk1"/>
              </a:buClr>
              <a:buSzPts val="1100"/>
              <a:buFont typeface="Arial"/>
              <a:buNone/>
            </a:pPr>
            <a:r>
              <a:rPr lang="en">
                <a:solidFill>
                  <a:srgbClr val="222222"/>
                </a:solidFill>
              </a:rPr>
              <a:t>Ag Waiver and Total Nitrogen</a:t>
            </a:r>
            <a:endParaRPr>
              <a:solidFill>
                <a:srgbClr val="222222"/>
              </a:solidFill>
            </a:endParaRPr>
          </a:p>
          <a:p>
            <a:pPr marL="0" lvl="0" indent="0" algn="l" rtl="0">
              <a:spcBef>
                <a:spcPts val="1600"/>
              </a:spcBef>
              <a:spcAft>
                <a:spcPts val="0"/>
              </a:spcAft>
              <a:buClr>
                <a:schemeClr val="dk1"/>
              </a:buClr>
              <a:buSzPts val="1100"/>
              <a:buFont typeface="Arial"/>
              <a:buNone/>
            </a:pPr>
            <a:r>
              <a:rPr lang="en">
                <a:solidFill>
                  <a:srgbClr val="222222"/>
                </a:solidFill>
              </a:rPr>
              <a:t>Ground water contaminants</a:t>
            </a:r>
            <a:endParaRPr>
              <a:solidFill>
                <a:srgbClr val="222222"/>
              </a:solidFill>
            </a:endParaRPr>
          </a:p>
          <a:p>
            <a:pPr marL="0" lvl="0" indent="0" algn="l" rtl="0">
              <a:spcBef>
                <a:spcPts val="1600"/>
              </a:spcBef>
              <a:spcAft>
                <a:spcPts val="0"/>
              </a:spcAft>
              <a:buClr>
                <a:schemeClr val="dk1"/>
              </a:buClr>
              <a:buSzPts val="1100"/>
              <a:buFont typeface="Arial"/>
              <a:buNone/>
            </a:pPr>
            <a:r>
              <a:rPr lang="en">
                <a:solidFill>
                  <a:srgbClr val="222222"/>
                </a:solidFill>
              </a:rPr>
              <a:t>Best practices for sampling</a:t>
            </a:r>
            <a:endParaRPr>
              <a:solidFill>
                <a:srgbClr val="222222"/>
              </a:solidFill>
            </a:endParaRPr>
          </a:p>
          <a:p>
            <a:pPr marL="0" lvl="0" indent="0" algn="l" rtl="0">
              <a:spcBef>
                <a:spcPts val="1600"/>
              </a:spcBef>
              <a:spcAft>
                <a:spcPts val="0"/>
              </a:spcAft>
              <a:buClr>
                <a:schemeClr val="dk1"/>
              </a:buClr>
              <a:buSzPts val="1100"/>
              <a:buFont typeface="Arial"/>
              <a:buNone/>
            </a:pPr>
            <a:r>
              <a:rPr lang="en">
                <a:solidFill>
                  <a:srgbClr val="222222"/>
                </a:solidFill>
              </a:rPr>
              <a:t>Questions</a:t>
            </a:r>
            <a:endParaRPr>
              <a:solidFill>
                <a:srgbClr val="222222"/>
              </a:solidFill>
            </a:endParaRPr>
          </a:p>
          <a:p>
            <a:pPr marL="0" lvl="0" indent="0" algn="l" rtl="0">
              <a:spcBef>
                <a:spcPts val="1600"/>
              </a:spcBef>
              <a:spcAft>
                <a:spcPts val="1600"/>
              </a:spcAft>
              <a:buNone/>
            </a:pPr>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sp>
        <p:nvSpPr>
          <p:cNvPr id="169" name="Google Shape;169;p32"/>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Font typeface="Arial"/>
              <a:buNone/>
            </a:pPr>
            <a:r>
              <a:rPr lang="en" sz="1800"/>
              <a:t>How frequently should you sample?</a:t>
            </a:r>
            <a:endParaRPr sz="1800"/>
          </a:p>
        </p:txBody>
      </p:sp>
      <p:sp>
        <p:nvSpPr>
          <p:cNvPr id="170" name="Google Shape;170;p32"/>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chemeClr val="dk1"/>
                </a:solidFill>
                <a:highlight>
                  <a:srgbClr val="FFFFFF"/>
                </a:highlight>
              </a:rPr>
              <a:t>How often you should sample depends on the </a:t>
            </a:r>
            <a:r>
              <a:rPr lang="en" u="sng">
                <a:solidFill>
                  <a:schemeClr val="dk1"/>
                </a:solidFill>
                <a:highlight>
                  <a:srgbClr val="FFFFFF"/>
                </a:highlight>
              </a:rPr>
              <a:t>purpose</a:t>
            </a:r>
            <a:r>
              <a:rPr lang="en">
                <a:solidFill>
                  <a:schemeClr val="dk1"/>
                </a:solidFill>
                <a:highlight>
                  <a:srgbClr val="FFFFFF"/>
                </a:highlight>
              </a:rPr>
              <a:t> of the sampling and </a:t>
            </a:r>
            <a:endParaRPr>
              <a:solidFill>
                <a:schemeClr val="dk1"/>
              </a:solidFill>
              <a:highlight>
                <a:srgbClr val="FFFFFF"/>
              </a:highlight>
            </a:endParaRPr>
          </a:p>
          <a:p>
            <a:pPr marL="0" lvl="0" indent="0" algn="l" rtl="0">
              <a:spcBef>
                <a:spcPts val="0"/>
              </a:spcBef>
              <a:spcAft>
                <a:spcPts val="0"/>
              </a:spcAft>
              <a:buClr>
                <a:schemeClr val="dk1"/>
              </a:buClr>
              <a:buSzPts val="1100"/>
              <a:buFont typeface="Arial"/>
              <a:buNone/>
            </a:pPr>
            <a:r>
              <a:rPr lang="en">
                <a:solidFill>
                  <a:schemeClr val="dk1"/>
                </a:solidFill>
                <a:highlight>
                  <a:srgbClr val="FFFFFF"/>
                </a:highlight>
              </a:rPr>
              <a:t>the </a:t>
            </a:r>
            <a:r>
              <a:rPr lang="en" u="sng">
                <a:solidFill>
                  <a:schemeClr val="dk1"/>
                </a:solidFill>
                <a:highlight>
                  <a:srgbClr val="FFFFFF"/>
                </a:highlight>
              </a:rPr>
              <a:t>depth of the aquifer formations </a:t>
            </a:r>
            <a:r>
              <a:rPr lang="en">
                <a:solidFill>
                  <a:schemeClr val="dk1"/>
                </a:solidFill>
                <a:highlight>
                  <a:srgbClr val="FFFFFF"/>
                </a:highlight>
              </a:rPr>
              <a:t>from which the well draws water. </a:t>
            </a:r>
            <a:endParaRPr>
              <a:solidFill>
                <a:schemeClr val="dk1"/>
              </a:solidFill>
              <a:highlight>
                <a:srgbClr val="FFFFFF"/>
              </a:highlight>
            </a:endParaRPr>
          </a:p>
          <a:p>
            <a:pPr marL="0" lvl="0" indent="0" algn="l" rtl="0">
              <a:spcBef>
                <a:spcPts val="0"/>
              </a:spcBef>
              <a:spcAft>
                <a:spcPts val="1600"/>
              </a:spcAft>
              <a:buNone/>
            </a:pPr>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74"/>
        <p:cNvGrpSpPr/>
        <p:nvPr/>
      </p:nvGrpSpPr>
      <p:grpSpPr>
        <a:xfrm>
          <a:off x="0" y="0"/>
          <a:ext cx="0" cy="0"/>
          <a:chOff x="0" y="0"/>
          <a:chExt cx="0" cy="0"/>
        </a:xfrm>
      </p:grpSpPr>
      <p:sp>
        <p:nvSpPr>
          <p:cNvPr id="175" name="Google Shape;175;p33"/>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sz="1800"/>
              <a:t>Equipment</a:t>
            </a:r>
            <a:endParaRPr sz="1800"/>
          </a:p>
        </p:txBody>
      </p:sp>
      <p:sp>
        <p:nvSpPr>
          <p:cNvPr id="176" name="Google Shape;176;p33"/>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Clr>
                <a:schemeClr val="dk1"/>
              </a:buClr>
              <a:buSzPts val="1800"/>
              <a:buChar char="●"/>
            </a:pPr>
            <a:r>
              <a:rPr lang="en">
                <a:solidFill>
                  <a:schemeClr val="dk1"/>
                </a:solidFill>
                <a:highlight>
                  <a:srgbClr val="FFFFFF"/>
                </a:highlight>
              </a:rPr>
              <a:t>pumping or bailing equipment</a:t>
            </a:r>
            <a:endParaRPr>
              <a:solidFill>
                <a:schemeClr val="dk1"/>
              </a:solidFill>
              <a:highlight>
                <a:srgbClr val="FFFFFF"/>
              </a:highlight>
            </a:endParaRPr>
          </a:p>
          <a:p>
            <a:pPr marL="457200" lvl="0" indent="-342900" algn="l" rtl="0">
              <a:spcBef>
                <a:spcPts val="0"/>
              </a:spcBef>
              <a:spcAft>
                <a:spcPts val="0"/>
              </a:spcAft>
              <a:buClr>
                <a:schemeClr val="dk1"/>
              </a:buClr>
              <a:buSzPts val="1800"/>
              <a:buChar char="●"/>
            </a:pPr>
            <a:r>
              <a:rPr lang="en">
                <a:solidFill>
                  <a:schemeClr val="dk1"/>
                </a:solidFill>
                <a:highlight>
                  <a:srgbClr val="FFFFFF"/>
                </a:highlight>
              </a:rPr>
              <a:t>water level meter </a:t>
            </a:r>
            <a:endParaRPr>
              <a:solidFill>
                <a:schemeClr val="dk1"/>
              </a:solidFill>
              <a:highlight>
                <a:srgbClr val="FFFFFF"/>
              </a:highlight>
            </a:endParaRPr>
          </a:p>
          <a:p>
            <a:pPr marL="457200" lvl="0" indent="-342900" algn="l" rtl="0">
              <a:spcBef>
                <a:spcPts val="0"/>
              </a:spcBef>
              <a:spcAft>
                <a:spcPts val="0"/>
              </a:spcAft>
              <a:buClr>
                <a:schemeClr val="dk1"/>
              </a:buClr>
              <a:buSzPts val="1800"/>
              <a:buChar char="●"/>
            </a:pPr>
            <a:r>
              <a:rPr lang="en">
                <a:solidFill>
                  <a:schemeClr val="dk1"/>
                </a:solidFill>
                <a:highlight>
                  <a:srgbClr val="FFFFFF"/>
                </a:highlight>
              </a:rPr>
              <a:t>water quality measuring equipment (These may include probes and instruments for measuring temperature, pH, electric conductivity, dissolved oxygen, reduction-oxidation potential, etc. Inexpensive meters or test kits are available from hardware and pet supply stores.) </a:t>
            </a:r>
            <a:endParaRPr>
              <a:solidFill>
                <a:schemeClr val="dk1"/>
              </a:solidFill>
              <a:highlight>
                <a:srgbClr val="FFFFFF"/>
              </a:highlight>
            </a:endParaRPr>
          </a:p>
          <a:p>
            <a:pPr marL="457200" lvl="0" indent="-342900" algn="l" rtl="0">
              <a:spcBef>
                <a:spcPts val="0"/>
              </a:spcBef>
              <a:spcAft>
                <a:spcPts val="0"/>
              </a:spcAft>
              <a:buClr>
                <a:schemeClr val="dk1"/>
              </a:buClr>
              <a:buSzPts val="1800"/>
              <a:buChar char="●"/>
            </a:pPr>
            <a:r>
              <a:rPr lang="en">
                <a:solidFill>
                  <a:schemeClr val="dk1"/>
                </a:solidFill>
                <a:highlight>
                  <a:srgbClr val="FFFFFF"/>
                </a:highlight>
              </a:rPr>
              <a:t>sample bottles The bottle should be emptied of the original water and dried. For containers for bacteriological samples, consult an analytical laboratory.) </a:t>
            </a:r>
            <a:endParaRPr>
              <a:solidFill>
                <a:schemeClr val="dk1"/>
              </a:solidFill>
              <a:highlight>
                <a:srgbClr val="FFFFFF"/>
              </a:highlight>
            </a:endParaRPr>
          </a:p>
          <a:p>
            <a:pPr marL="457200" lvl="0" indent="-342900" algn="l" rtl="0">
              <a:spcBef>
                <a:spcPts val="0"/>
              </a:spcBef>
              <a:spcAft>
                <a:spcPts val="0"/>
              </a:spcAft>
              <a:buClr>
                <a:schemeClr val="dk1"/>
              </a:buClr>
              <a:buSzPts val="1800"/>
              <a:buChar char="●"/>
            </a:pPr>
            <a:r>
              <a:rPr lang="en">
                <a:solidFill>
                  <a:schemeClr val="dk1"/>
                </a:solidFill>
                <a:highlight>
                  <a:srgbClr val="FFFFFF"/>
                </a:highlight>
              </a:rPr>
              <a:t>field sampling labels and forms </a:t>
            </a:r>
            <a:endParaRPr>
              <a:solidFill>
                <a:schemeClr val="dk1"/>
              </a:solidFill>
              <a:highlight>
                <a:srgbClr val="FFFFFF"/>
              </a:highlight>
            </a:endParaRPr>
          </a:p>
          <a:p>
            <a:pPr marL="457200" lvl="0" indent="-342900" algn="l" rtl="0">
              <a:spcBef>
                <a:spcPts val="0"/>
              </a:spcBef>
              <a:spcAft>
                <a:spcPts val="0"/>
              </a:spcAft>
              <a:buClr>
                <a:schemeClr val="dk1"/>
              </a:buClr>
              <a:buSzPts val="1800"/>
              <a:buChar char="●"/>
            </a:pPr>
            <a:r>
              <a:rPr lang="en">
                <a:solidFill>
                  <a:schemeClr val="dk1"/>
                </a:solidFill>
                <a:highlight>
                  <a:srgbClr val="FFFFFF"/>
                </a:highlight>
              </a:rPr>
              <a:t>preserving containers (coolers, ice, proper chemicals and tools for field preservation per laboratory instructions)</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80"/>
        <p:cNvGrpSpPr/>
        <p:nvPr/>
      </p:nvGrpSpPr>
      <p:grpSpPr>
        <a:xfrm>
          <a:off x="0" y="0"/>
          <a:ext cx="0" cy="0"/>
          <a:chOff x="0" y="0"/>
          <a:chExt cx="0" cy="0"/>
        </a:xfrm>
      </p:grpSpPr>
      <p:pic>
        <p:nvPicPr>
          <p:cNvPr id="181" name="Google Shape;181;p34"/>
          <p:cNvPicPr preferRelativeResize="0"/>
          <p:nvPr/>
        </p:nvPicPr>
        <p:blipFill>
          <a:blip r:embed="rId3">
            <a:alphaModFix/>
          </a:blip>
          <a:stretch>
            <a:fillRect/>
          </a:stretch>
        </p:blipFill>
        <p:spPr>
          <a:xfrm>
            <a:off x="1752600" y="381000"/>
            <a:ext cx="5514975" cy="4248150"/>
          </a:xfrm>
          <a:prstGeom prst="rect">
            <a:avLst/>
          </a:prstGeom>
          <a:noFill/>
          <a:ln>
            <a:noFill/>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85"/>
        <p:cNvGrpSpPr/>
        <p:nvPr/>
      </p:nvGrpSpPr>
      <p:grpSpPr>
        <a:xfrm>
          <a:off x="0" y="0"/>
          <a:ext cx="0" cy="0"/>
          <a:chOff x="0" y="0"/>
          <a:chExt cx="0" cy="0"/>
        </a:xfrm>
      </p:grpSpPr>
      <p:sp>
        <p:nvSpPr>
          <p:cNvPr id="186" name="Google Shape;186;p3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800">
                <a:solidFill>
                  <a:srgbClr val="000000"/>
                </a:solidFill>
              </a:rPr>
              <a:t>Six Steps to Sampling</a:t>
            </a:r>
            <a:endParaRPr sz="1800">
              <a:solidFill>
                <a:srgbClr val="000000"/>
              </a:solidFill>
              <a:highlight>
                <a:srgbClr val="FFFFFF"/>
              </a:highlight>
            </a:endParaRPr>
          </a:p>
          <a:p>
            <a:pPr marL="0" lvl="0" indent="0" algn="l" rtl="0">
              <a:spcBef>
                <a:spcPts val="0"/>
              </a:spcBef>
              <a:spcAft>
                <a:spcPts val="0"/>
              </a:spcAft>
              <a:buNone/>
            </a:pPr>
            <a:endParaRPr/>
          </a:p>
        </p:txBody>
      </p:sp>
      <p:sp>
        <p:nvSpPr>
          <p:cNvPr id="187" name="Google Shape;187;p3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Clr>
                <a:srgbClr val="000000"/>
              </a:buClr>
              <a:buSzPts val="1800"/>
              <a:buAutoNum type="arabicPeriod"/>
            </a:pPr>
            <a:r>
              <a:rPr lang="en">
                <a:solidFill>
                  <a:srgbClr val="000000"/>
                </a:solidFill>
                <a:highlight>
                  <a:srgbClr val="FFFFFF"/>
                </a:highlight>
              </a:rPr>
              <a:t>Sampling Preparations</a:t>
            </a:r>
            <a:endParaRPr>
              <a:solidFill>
                <a:srgbClr val="000000"/>
              </a:solidFill>
              <a:highlight>
                <a:srgbClr val="FFFFFF"/>
              </a:highlight>
            </a:endParaRPr>
          </a:p>
          <a:p>
            <a:pPr marL="457200" lvl="0" indent="-342900" algn="l" rtl="0">
              <a:spcBef>
                <a:spcPts val="0"/>
              </a:spcBef>
              <a:spcAft>
                <a:spcPts val="0"/>
              </a:spcAft>
              <a:buClr>
                <a:srgbClr val="000000"/>
              </a:buClr>
              <a:buSzPts val="1800"/>
              <a:buAutoNum type="arabicPeriod"/>
            </a:pPr>
            <a:r>
              <a:rPr lang="en">
                <a:solidFill>
                  <a:srgbClr val="000000"/>
                </a:solidFill>
                <a:highlight>
                  <a:srgbClr val="FFFFFF"/>
                </a:highlight>
              </a:rPr>
              <a:t>Accessing the Well</a:t>
            </a:r>
            <a:endParaRPr>
              <a:solidFill>
                <a:srgbClr val="000000"/>
              </a:solidFill>
              <a:highlight>
                <a:srgbClr val="FFFFFF"/>
              </a:highlight>
            </a:endParaRPr>
          </a:p>
          <a:p>
            <a:pPr marL="457200" lvl="0" indent="-342900" algn="l" rtl="0">
              <a:spcBef>
                <a:spcPts val="0"/>
              </a:spcBef>
              <a:spcAft>
                <a:spcPts val="0"/>
              </a:spcAft>
              <a:buClr>
                <a:srgbClr val="000000"/>
              </a:buClr>
              <a:buSzPts val="1800"/>
              <a:buAutoNum type="arabicPeriod"/>
            </a:pPr>
            <a:r>
              <a:rPr lang="en">
                <a:solidFill>
                  <a:srgbClr val="000000"/>
                </a:solidFill>
                <a:highlight>
                  <a:srgbClr val="FFFFFF"/>
                </a:highlight>
              </a:rPr>
              <a:t>Measuring the Water Level</a:t>
            </a:r>
            <a:endParaRPr>
              <a:solidFill>
                <a:srgbClr val="000000"/>
              </a:solidFill>
              <a:highlight>
                <a:srgbClr val="FFFFFF"/>
              </a:highlight>
            </a:endParaRPr>
          </a:p>
          <a:p>
            <a:pPr marL="457200" lvl="0" indent="-342900" algn="l" rtl="0">
              <a:spcBef>
                <a:spcPts val="0"/>
              </a:spcBef>
              <a:spcAft>
                <a:spcPts val="0"/>
              </a:spcAft>
              <a:buClr>
                <a:srgbClr val="000000"/>
              </a:buClr>
              <a:buSzPts val="1800"/>
              <a:buAutoNum type="arabicPeriod"/>
            </a:pPr>
            <a:r>
              <a:rPr lang="en">
                <a:solidFill>
                  <a:srgbClr val="000000"/>
                </a:solidFill>
                <a:highlight>
                  <a:srgbClr val="FFFFFF"/>
                </a:highlight>
              </a:rPr>
              <a:t>Purging the Well</a:t>
            </a:r>
            <a:endParaRPr>
              <a:solidFill>
                <a:srgbClr val="000000"/>
              </a:solidFill>
              <a:highlight>
                <a:srgbClr val="FFFFFF"/>
              </a:highlight>
            </a:endParaRPr>
          </a:p>
          <a:p>
            <a:pPr marL="457200" lvl="0" indent="-342900" algn="l" rtl="0">
              <a:spcBef>
                <a:spcPts val="0"/>
              </a:spcBef>
              <a:spcAft>
                <a:spcPts val="0"/>
              </a:spcAft>
              <a:buClr>
                <a:srgbClr val="000000"/>
              </a:buClr>
              <a:buSzPts val="1800"/>
              <a:buAutoNum type="arabicPeriod"/>
            </a:pPr>
            <a:r>
              <a:rPr lang="en">
                <a:solidFill>
                  <a:srgbClr val="000000"/>
                </a:solidFill>
                <a:highlight>
                  <a:srgbClr val="FFFFFF"/>
                </a:highlight>
              </a:rPr>
              <a:t>Collecting the Sample</a:t>
            </a:r>
            <a:endParaRPr>
              <a:solidFill>
                <a:srgbClr val="000000"/>
              </a:solidFill>
              <a:highlight>
                <a:srgbClr val="FFFFFF"/>
              </a:highlight>
            </a:endParaRPr>
          </a:p>
          <a:p>
            <a:pPr marL="457200" lvl="0" indent="-342900" algn="l" rtl="0">
              <a:spcBef>
                <a:spcPts val="0"/>
              </a:spcBef>
              <a:spcAft>
                <a:spcPts val="0"/>
              </a:spcAft>
              <a:buClr>
                <a:srgbClr val="000000"/>
              </a:buClr>
              <a:buSzPts val="1800"/>
              <a:buAutoNum type="arabicPeriod"/>
            </a:pPr>
            <a:r>
              <a:rPr lang="en">
                <a:solidFill>
                  <a:srgbClr val="000000"/>
                </a:solidFill>
                <a:highlight>
                  <a:srgbClr val="FFFFFF"/>
                </a:highlight>
              </a:rPr>
              <a:t>Preserving the Sample</a:t>
            </a:r>
            <a:endParaRPr>
              <a:solidFill>
                <a:srgbClr val="000000"/>
              </a:solidFill>
              <a:highlight>
                <a:srgbClr val="FFFFFF"/>
              </a:highlight>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191"/>
        <p:cNvGrpSpPr/>
        <p:nvPr/>
      </p:nvGrpSpPr>
      <p:grpSpPr>
        <a:xfrm>
          <a:off x="0" y="0"/>
          <a:ext cx="0" cy="0"/>
          <a:chOff x="0" y="0"/>
          <a:chExt cx="0" cy="0"/>
        </a:xfrm>
      </p:grpSpPr>
      <p:sp>
        <p:nvSpPr>
          <p:cNvPr id="192" name="Google Shape;192;p3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Sources of Groundwater Contamination</a:t>
            </a:r>
            <a:endParaRPr/>
          </a:p>
        </p:txBody>
      </p:sp>
      <p:sp>
        <p:nvSpPr>
          <p:cNvPr id="193" name="Google Shape;193;p36"/>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b="1">
                <a:solidFill>
                  <a:srgbClr val="3C3736"/>
                </a:solidFill>
                <a:highlight>
                  <a:srgbClr val="FFFFFF"/>
                </a:highlight>
              </a:rPr>
              <a:t>Storage Tanks</a:t>
            </a:r>
            <a:endParaRPr b="1">
              <a:solidFill>
                <a:srgbClr val="3C3736"/>
              </a:solidFill>
              <a:highlight>
                <a:srgbClr val="FFFFFF"/>
              </a:highlight>
            </a:endParaRPr>
          </a:p>
          <a:p>
            <a:pPr marL="0" lvl="0" indent="0" algn="l" rtl="0">
              <a:spcBef>
                <a:spcPts val="1600"/>
              </a:spcBef>
              <a:spcAft>
                <a:spcPts val="0"/>
              </a:spcAft>
              <a:buNone/>
            </a:pPr>
            <a:r>
              <a:rPr lang="en" b="1">
                <a:solidFill>
                  <a:srgbClr val="3C3736"/>
                </a:solidFill>
                <a:highlight>
                  <a:srgbClr val="FFFFFF"/>
                </a:highlight>
              </a:rPr>
              <a:t>Septic Systems</a:t>
            </a:r>
            <a:endParaRPr b="1">
              <a:solidFill>
                <a:srgbClr val="3C3736"/>
              </a:solidFill>
              <a:highlight>
                <a:srgbClr val="FFFFFF"/>
              </a:highlight>
            </a:endParaRPr>
          </a:p>
          <a:p>
            <a:pPr marL="0" lvl="0" indent="0" algn="l" rtl="0">
              <a:spcBef>
                <a:spcPts val="1600"/>
              </a:spcBef>
              <a:spcAft>
                <a:spcPts val="0"/>
              </a:spcAft>
              <a:buNone/>
            </a:pPr>
            <a:r>
              <a:rPr lang="en" b="1">
                <a:solidFill>
                  <a:srgbClr val="3C3736"/>
                </a:solidFill>
                <a:highlight>
                  <a:srgbClr val="FFFFFF"/>
                </a:highlight>
              </a:rPr>
              <a:t>Uncontrolled Hazardous Waste</a:t>
            </a:r>
            <a:endParaRPr b="1">
              <a:solidFill>
                <a:srgbClr val="3C3736"/>
              </a:solidFill>
              <a:highlight>
                <a:srgbClr val="FFFFFF"/>
              </a:highlight>
            </a:endParaRPr>
          </a:p>
          <a:p>
            <a:pPr marL="0" lvl="0" indent="0" algn="l" rtl="0">
              <a:spcBef>
                <a:spcPts val="1600"/>
              </a:spcBef>
              <a:spcAft>
                <a:spcPts val="0"/>
              </a:spcAft>
              <a:buNone/>
            </a:pPr>
            <a:r>
              <a:rPr lang="en" b="1">
                <a:solidFill>
                  <a:srgbClr val="3C3736"/>
                </a:solidFill>
                <a:highlight>
                  <a:srgbClr val="FFFFFF"/>
                </a:highlight>
              </a:rPr>
              <a:t>Landfills</a:t>
            </a:r>
            <a:endParaRPr b="1">
              <a:solidFill>
                <a:srgbClr val="3C3736"/>
              </a:solidFill>
              <a:highlight>
                <a:srgbClr val="FFFFFF"/>
              </a:highlight>
            </a:endParaRPr>
          </a:p>
          <a:p>
            <a:pPr marL="0" lvl="0" indent="0" algn="l" rtl="0">
              <a:spcBef>
                <a:spcPts val="1600"/>
              </a:spcBef>
              <a:spcAft>
                <a:spcPts val="0"/>
              </a:spcAft>
              <a:buNone/>
            </a:pPr>
            <a:r>
              <a:rPr lang="en" b="1">
                <a:solidFill>
                  <a:srgbClr val="3C3736"/>
                </a:solidFill>
                <a:highlight>
                  <a:srgbClr val="FFFFFF"/>
                </a:highlight>
              </a:rPr>
              <a:t>Applied Chemicals</a:t>
            </a:r>
            <a:endParaRPr b="1">
              <a:solidFill>
                <a:srgbClr val="3C3736"/>
              </a:solidFill>
              <a:highlight>
                <a:srgbClr val="FFFFFF"/>
              </a:highlight>
            </a:endParaRPr>
          </a:p>
          <a:p>
            <a:pPr marL="0" lvl="0" indent="0" algn="l" rtl="0">
              <a:spcBef>
                <a:spcPts val="1600"/>
              </a:spcBef>
              <a:spcAft>
                <a:spcPts val="0"/>
              </a:spcAft>
              <a:buNone/>
            </a:pPr>
            <a:r>
              <a:rPr lang="en" b="1">
                <a:solidFill>
                  <a:srgbClr val="3C3736"/>
                </a:solidFill>
                <a:highlight>
                  <a:srgbClr val="FFFFFF"/>
                </a:highlight>
              </a:rPr>
              <a:t>Atmospheric Contaminants</a:t>
            </a:r>
            <a:endParaRPr b="1">
              <a:solidFill>
                <a:srgbClr val="3C3736"/>
              </a:solidFill>
              <a:highlight>
                <a:srgbClr val="FFFFFF"/>
              </a:highlight>
            </a:endParaRPr>
          </a:p>
          <a:p>
            <a:pPr marL="0" lvl="0" indent="0" algn="l" rtl="0">
              <a:spcBef>
                <a:spcPts val="1600"/>
              </a:spcBef>
              <a:spcAft>
                <a:spcPts val="1600"/>
              </a:spcAft>
              <a:buNone/>
            </a:pPr>
            <a:r>
              <a:rPr lang="en" b="1">
                <a:solidFill>
                  <a:srgbClr val="3C3736"/>
                </a:solidFill>
                <a:highlight>
                  <a:srgbClr val="FFFFFF"/>
                </a:highlight>
              </a:rPr>
              <a:t>Surface Impoundments</a:t>
            </a:r>
            <a:endParaRPr b="1">
              <a:solidFill>
                <a:srgbClr val="3C3736"/>
              </a:solidFill>
              <a:highlight>
                <a:srgbClr val="FFFFFF"/>
              </a:highlight>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197"/>
        <p:cNvGrpSpPr/>
        <p:nvPr/>
      </p:nvGrpSpPr>
      <p:grpSpPr>
        <a:xfrm>
          <a:off x="0" y="0"/>
          <a:ext cx="0" cy="0"/>
          <a:chOff x="0" y="0"/>
          <a:chExt cx="0" cy="0"/>
        </a:xfrm>
      </p:grpSpPr>
      <p:sp>
        <p:nvSpPr>
          <p:cNvPr id="198" name="Google Shape;198;p3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Contaminant Flow</a:t>
            </a:r>
            <a:endParaRPr/>
          </a:p>
        </p:txBody>
      </p:sp>
      <p:sp>
        <p:nvSpPr>
          <p:cNvPr id="199" name="Google Shape;199;p37"/>
          <p:cNvSpPr txBox="1">
            <a:spLocks noGrp="1"/>
          </p:cNvSpPr>
          <p:nvPr>
            <p:ph type="body" idx="1"/>
          </p:nvPr>
        </p:nvSpPr>
        <p:spPr>
          <a:xfrm>
            <a:off x="311700" y="1152475"/>
            <a:ext cx="4275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a:solidFill>
                  <a:schemeClr val="dk1"/>
                </a:solidFill>
              </a:rPr>
              <a:t>•Ground water generally moves slowly, so do contaminants in ground water. </a:t>
            </a:r>
            <a:endParaRPr>
              <a:solidFill>
                <a:schemeClr val="dk1"/>
              </a:solidFill>
            </a:endParaRPr>
          </a:p>
          <a:p>
            <a:pPr marL="0" lvl="0" indent="0" algn="l" rtl="0">
              <a:spcBef>
                <a:spcPts val="1600"/>
              </a:spcBef>
              <a:spcAft>
                <a:spcPts val="0"/>
              </a:spcAft>
              <a:buClr>
                <a:schemeClr val="dk1"/>
              </a:buClr>
              <a:buSzPts val="1100"/>
              <a:buFont typeface="Arial"/>
              <a:buNone/>
            </a:pPr>
            <a:r>
              <a:rPr lang="en">
                <a:solidFill>
                  <a:schemeClr val="dk1"/>
                </a:solidFill>
              </a:rPr>
              <a:t>•Contaminants tend to remain concentrated in the form of a </a:t>
            </a:r>
            <a:r>
              <a:rPr lang="en" b="1">
                <a:solidFill>
                  <a:schemeClr val="dk1"/>
                </a:solidFill>
              </a:rPr>
              <a:t>plume </a:t>
            </a:r>
            <a:r>
              <a:rPr lang="en">
                <a:solidFill>
                  <a:schemeClr val="dk1"/>
                </a:solidFill>
              </a:rPr>
              <a:t>that flows along the same path as the ground water. </a:t>
            </a:r>
            <a:endParaRPr>
              <a:solidFill>
                <a:schemeClr val="dk1"/>
              </a:solidFill>
            </a:endParaRPr>
          </a:p>
          <a:p>
            <a:pPr marL="0" lvl="0" indent="0" algn="l" rtl="0">
              <a:spcBef>
                <a:spcPts val="1600"/>
              </a:spcBef>
              <a:spcAft>
                <a:spcPts val="0"/>
              </a:spcAft>
              <a:buClr>
                <a:schemeClr val="dk1"/>
              </a:buClr>
              <a:buSzPts val="1100"/>
              <a:buFont typeface="Arial"/>
              <a:buNone/>
            </a:pPr>
            <a:r>
              <a:rPr lang="en">
                <a:solidFill>
                  <a:schemeClr val="dk1"/>
                </a:solidFill>
              </a:rPr>
              <a:t>•The size and speed of the plume depend on the amount and type of contaminant, its solubility and density, and the velocity of the surrounding ground water. </a:t>
            </a:r>
            <a:endParaRPr>
              <a:solidFill>
                <a:schemeClr val="dk1"/>
              </a:solidFill>
            </a:endParaRPr>
          </a:p>
          <a:p>
            <a:pPr marL="0" lvl="0" indent="0" algn="l" rtl="0">
              <a:spcBef>
                <a:spcPts val="1600"/>
              </a:spcBef>
              <a:spcAft>
                <a:spcPts val="0"/>
              </a:spcAft>
              <a:buClr>
                <a:schemeClr val="dk1"/>
              </a:buClr>
              <a:buSzPts val="1100"/>
              <a:buFont typeface="Arial"/>
              <a:buNone/>
            </a:pPr>
            <a:r>
              <a:rPr lang="en" sz="1100">
                <a:solidFill>
                  <a:schemeClr val="dk1"/>
                </a:solidFill>
              </a:rPr>
              <a:t>					</a:t>
            </a:r>
            <a:endParaRPr sz="1100">
              <a:solidFill>
                <a:schemeClr val="dk1"/>
              </a:solidFill>
            </a:endParaRPr>
          </a:p>
          <a:p>
            <a:pPr marL="0" lvl="0" indent="0" algn="l" rtl="0">
              <a:spcBef>
                <a:spcPts val="1600"/>
              </a:spcBef>
              <a:spcAft>
                <a:spcPts val="0"/>
              </a:spcAft>
              <a:buClr>
                <a:schemeClr val="dk1"/>
              </a:buClr>
              <a:buSzPts val="1100"/>
              <a:buFont typeface="Arial"/>
              <a:buNone/>
            </a:pPr>
            <a:r>
              <a:rPr lang="en" sz="1100">
                <a:solidFill>
                  <a:schemeClr val="dk1"/>
                </a:solidFill>
              </a:rPr>
              <a:t>				</a:t>
            </a:r>
            <a:endParaRPr sz="1100">
              <a:solidFill>
                <a:schemeClr val="dk1"/>
              </a:solidFill>
            </a:endParaRPr>
          </a:p>
          <a:p>
            <a:pPr marL="0" lvl="0" indent="0" algn="l" rtl="0">
              <a:spcBef>
                <a:spcPts val="1600"/>
              </a:spcBef>
              <a:spcAft>
                <a:spcPts val="0"/>
              </a:spcAft>
              <a:buClr>
                <a:schemeClr val="dk1"/>
              </a:buClr>
              <a:buSzPts val="1100"/>
              <a:buFont typeface="Arial"/>
              <a:buNone/>
            </a:pPr>
            <a:r>
              <a:rPr lang="en" sz="1100">
                <a:solidFill>
                  <a:schemeClr val="dk1"/>
                </a:solidFill>
              </a:rPr>
              <a:t>			</a:t>
            </a:r>
            <a:endParaRPr sz="1100">
              <a:solidFill>
                <a:schemeClr val="dk1"/>
              </a:solidFill>
            </a:endParaRPr>
          </a:p>
          <a:p>
            <a:pPr marL="0" lvl="0" indent="0" algn="l" rtl="0">
              <a:spcBef>
                <a:spcPts val="1600"/>
              </a:spcBef>
              <a:spcAft>
                <a:spcPts val="0"/>
              </a:spcAft>
              <a:buClr>
                <a:schemeClr val="dk1"/>
              </a:buClr>
              <a:buSzPts val="1100"/>
              <a:buFont typeface="Arial"/>
              <a:buNone/>
            </a:pPr>
            <a:r>
              <a:rPr lang="en" sz="1100">
                <a:solidFill>
                  <a:schemeClr val="dk1"/>
                </a:solidFill>
              </a:rPr>
              <a:t>		</a:t>
            </a:r>
            <a:endParaRPr sz="1100">
              <a:solidFill>
                <a:schemeClr val="dk1"/>
              </a:solidFill>
            </a:endParaRPr>
          </a:p>
          <a:p>
            <a:pPr marL="0" lvl="0" indent="0" algn="l" rtl="0">
              <a:spcBef>
                <a:spcPts val="1600"/>
              </a:spcBef>
              <a:spcAft>
                <a:spcPts val="1600"/>
              </a:spcAft>
              <a:buNone/>
            </a:pPr>
            <a:endParaRPr/>
          </a:p>
        </p:txBody>
      </p:sp>
      <p:pic>
        <p:nvPicPr>
          <p:cNvPr id="200" name="Google Shape;200;p37"/>
          <p:cNvPicPr preferRelativeResize="0"/>
          <p:nvPr/>
        </p:nvPicPr>
        <p:blipFill>
          <a:blip r:embed="rId3">
            <a:alphaModFix/>
          </a:blip>
          <a:stretch>
            <a:fillRect/>
          </a:stretch>
        </p:blipFill>
        <p:spPr>
          <a:xfrm>
            <a:off x="4938500" y="816025"/>
            <a:ext cx="3295650" cy="3752850"/>
          </a:xfrm>
          <a:prstGeom prst="rect">
            <a:avLst/>
          </a:prstGeom>
          <a:noFill/>
          <a:ln>
            <a:noFill/>
          </a:ln>
        </p:spPr>
      </p:pic>
      <p:cxnSp>
        <p:nvCxnSpPr>
          <p:cNvPr id="201" name="Google Shape;201;p37"/>
          <p:cNvCxnSpPr/>
          <p:nvPr/>
        </p:nvCxnSpPr>
        <p:spPr>
          <a:xfrm>
            <a:off x="8226550" y="856300"/>
            <a:ext cx="0" cy="3700500"/>
          </a:xfrm>
          <a:prstGeom prst="straightConnector1">
            <a:avLst/>
          </a:prstGeom>
          <a:noFill/>
          <a:ln w="19050" cap="flat" cmpd="sng">
            <a:solidFill>
              <a:srgbClr val="000000"/>
            </a:solidFill>
            <a:prstDash val="solid"/>
            <a:round/>
            <a:headEnd type="none" w="med" len="med"/>
            <a:tailEnd type="none" w="med" len="med"/>
          </a:ln>
        </p:spPr>
      </p:cxn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05"/>
        <p:cNvGrpSpPr/>
        <p:nvPr/>
      </p:nvGrpSpPr>
      <p:grpSpPr>
        <a:xfrm>
          <a:off x="0" y="0"/>
          <a:ext cx="0" cy="0"/>
          <a:chOff x="0" y="0"/>
          <a:chExt cx="0" cy="0"/>
        </a:xfrm>
      </p:grpSpPr>
      <p:sp>
        <p:nvSpPr>
          <p:cNvPr id="206" name="Google Shape;206;p3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Ground Water Sampling and Quality Assurance</a:t>
            </a:r>
            <a:endParaRPr/>
          </a:p>
        </p:txBody>
      </p:sp>
      <p:sp>
        <p:nvSpPr>
          <p:cNvPr id="207" name="Google Shape;207;p3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lnSpc>
                <a:spcPct val="90000"/>
              </a:lnSpc>
              <a:spcBef>
                <a:spcPts val="1000"/>
              </a:spcBef>
              <a:spcAft>
                <a:spcPts val="0"/>
              </a:spcAft>
              <a:buClr>
                <a:schemeClr val="dk1"/>
              </a:buClr>
              <a:buSzPts val="1100"/>
              <a:buFont typeface="Arial"/>
              <a:buNone/>
            </a:pPr>
            <a:r>
              <a:rPr lang="en">
                <a:solidFill>
                  <a:schemeClr val="dk1"/>
                </a:solidFill>
              </a:rPr>
              <a:t>•Each sampling event provides a snapshot of water quality.</a:t>
            </a:r>
            <a:endParaRPr>
              <a:solidFill>
                <a:schemeClr val="dk1"/>
              </a:solidFill>
            </a:endParaRPr>
          </a:p>
          <a:p>
            <a:pPr marL="0" lvl="0" indent="0" algn="l" rtl="0">
              <a:lnSpc>
                <a:spcPct val="90000"/>
              </a:lnSpc>
              <a:spcBef>
                <a:spcPts val="1000"/>
              </a:spcBef>
              <a:spcAft>
                <a:spcPts val="0"/>
              </a:spcAft>
              <a:buClr>
                <a:schemeClr val="dk1"/>
              </a:buClr>
              <a:buSzPts val="1100"/>
              <a:buFont typeface="Arial"/>
              <a:buNone/>
            </a:pPr>
            <a:r>
              <a:rPr lang="en">
                <a:solidFill>
                  <a:schemeClr val="dk1"/>
                </a:solidFill>
              </a:rPr>
              <a:t>•The ground water environment is dynamic.</a:t>
            </a:r>
            <a:endParaRPr>
              <a:solidFill>
                <a:schemeClr val="dk1"/>
              </a:solidFill>
            </a:endParaRPr>
          </a:p>
          <a:p>
            <a:pPr marL="0" lvl="0" indent="0" algn="l" rtl="0">
              <a:lnSpc>
                <a:spcPct val="90000"/>
              </a:lnSpc>
              <a:spcBef>
                <a:spcPts val="1000"/>
              </a:spcBef>
              <a:spcAft>
                <a:spcPts val="0"/>
              </a:spcAft>
              <a:buClr>
                <a:schemeClr val="dk1"/>
              </a:buClr>
              <a:buSzPts val="1100"/>
              <a:buFont typeface="Arial"/>
              <a:buNone/>
            </a:pPr>
            <a:r>
              <a:rPr lang="en">
                <a:solidFill>
                  <a:schemeClr val="dk1"/>
                </a:solidFill>
              </a:rPr>
              <a:t>•Therefore, the frequency, location, and method of sampling must be well thought out.</a:t>
            </a:r>
            <a:endParaRPr>
              <a:solidFill>
                <a:schemeClr val="dk1"/>
              </a:solidFill>
            </a:endParaRPr>
          </a:p>
          <a:p>
            <a:pPr marL="0" lvl="0" indent="0" algn="l" rtl="0">
              <a:lnSpc>
                <a:spcPct val="90000"/>
              </a:lnSpc>
              <a:spcBef>
                <a:spcPts val="1000"/>
              </a:spcBef>
              <a:spcAft>
                <a:spcPts val="0"/>
              </a:spcAft>
              <a:buClr>
                <a:schemeClr val="dk1"/>
              </a:buClr>
              <a:buSzPts val="1100"/>
              <a:buFont typeface="Arial"/>
              <a:buNone/>
            </a:pPr>
            <a:r>
              <a:rPr lang="en">
                <a:solidFill>
                  <a:schemeClr val="dk1"/>
                </a:solidFill>
              </a:rPr>
              <a:t>•Well-defined sampling procedures ensure reliable data.</a:t>
            </a:r>
            <a:endParaRPr>
              <a:solidFill>
                <a:schemeClr val="dk1"/>
              </a:solidFill>
            </a:endParaRPr>
          </a:p>
          <a:p>
            <a:pPr marL="0" lvl="0" indent="0" algn="l" rtl="0">
              <a:lnSpc>
                <a:spcPct val="90000"/>
              </a:lnSpc>
              <a:spcBef>
                <a:spcPts val="1000"/>
              </a:spcBef>
              <a:spcAft>
                <a:spcPts val="0"/>
              </a:spcAft>
              <a:buClr>
                <a:schemeClr val="dk1"/>
              </a:buClr>
              <a:buSzPts val="1100"/>
              <a:buFont typeface="Arial"/>
              <a:buNone/>
            </a:pPr>
            <a:r>
              <a:rPr lang="en">
                <a:solidFill>
                  <a:schemeClr val="dk1"/>
                </a:solidFill>
              </a:rPr>
              <a:t>•Quality Assurance Project Plans described by the Regional Quality Control Board can offer guidance in designing your sampling program.</a:t>
            </a:r>
            <a:endParaRPr>
              <a:solidFill>
                <a:schemeClr val="dk1"/>
              </a:solidFill>
            </a:endParaRPr>
          </a:p>
          <a:p>
            <a:pPr marL="0" lvl="0" indent="0" algn="l" rtl="0">
              <a:spcBef>
                <a:spcPts val="0"/>
              </a:spcBef>
              <a:spcAft>
                <a:spcPts val="1600"/>
              </a:spcAft>
              <a:buNone/>
            </a:pPr>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11"/>
        <p:cNvGrpSpPr/>
        <p:nvPr/>
      </p:nvGrpSpPr>
      <p:grpSpPr>
        <a:xfrm>
          <a:off x="0" y="0"/>
          <a:ext cx="0" cy="0"/>
          <a:chOff x="0" y="0"/>
          <a:chExt cx="0" cy="0"/>
        </a:xfrm>
      </p:grpSpPr>
      <p:sp>
        <p:nvSpPr>
          <p:cNvPr id="212" name="Google Shape;212;p3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Sample Collection Protocol</a:t>
            </a:r>
            <a:endParaRPr/>
          </a:p>
        </p:txBody>
      </p:sp>
      <p:sp>
        <p:nvSpPr>
          <p:cNvPr id="213" name="Google Shape;213;p39"/>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lnSpc>
                <a:spcPct val="90000"/>
              </a:lnSpc>
              <a:spcBef>
                <a:spcPts val="1000"/>
              </a:spcBef>
              <a:spcAft>
                <a:spcPts val="0"/>
              </a:spcAft>
              <a:buClr>
                <a:schemeClr val="dk1"/>
              </a:buClr>
              <a:buSzPts val="1100"/>
              <a:buFont typeface="Arial"/>
              <a:buNone/>
            </a:pPr>
            <a:r>
              <a:rPr lang="en">
                <a:solidFill>
                  <a:schemeClr val="dk1"/>
                </a:solidFill>
              </a:rPr>
              <a:t>A written description of the actual sampling procedures to be used:</a:t>
            </a:r>
            <a:endParaRPr>
              <a:solidFill>
                <a:schemeClr val="dk1"/>
              </a:solidFill>
            </a:endParaRPr>
          </a:p>
          <a:p>
            <a:pPr marL="457200" lvl="0" indent="-342900" algn="l" rtl="0">
              <a:lnSpc>
                <a:spcPct val="90000"/>
              </a:lnSpc>
              <a:spcBef>
                <a:spcPts val="1000"/>
              </a:spcBef>
              <a:spcAft>
                <a:spcPts val="0"/>
              </a:spcAft>
              <a:buClr>
                <a:schemeClr val="dk1"/>
              </a:buClr>
              <a:buSzPts val="1800"/>
              <a:buAutoNum type="arabicParenR"/>
            </a:pPr>
            <a:r>
              <a:rPr lang="en">
                <a:solidFill>
                  <a:schemeClr val="dk1"/>
                </a:solidFill>
              </a:rPr>
              <a:t>Determine the type of well construction, i.e. if well is perforated at multiple depths.</a:t>
            </a:r>
            <a:endParaRPr>
              <a:solidFill>
                <a:schemeClr val="dk1"/>
              </a:solidFill>
            </a:endParaRPr>
          </a:p>
          <a:p>
            <a:pPr marL="457200" lvl="0" indent="-342900" algn="l" rtl="0">
              <a:lnSpc>
                <a:spcPct val="90000"/>
              </a:lnSpc>
              <a:spcBef>
                <a:spcPts val="0"/>
              </a:spcBef>
              <a:spcAft>
                <a:spcPts val="0"/>
              </a:spcAft>
              <a:buClr>
                <a:schemeClr val="dk1"/>
              </a:buClr>
              <a:buSzPts val="1800"/>
              <a:buAutoNum type="arabicParenR"/>
            </a:pPr>
            <a:r>
              <a:rPr lang="en">
                <a:solidFill>
                  <a:schemeClr val="dk1"/>
                </a:solidFill>
              </a:rPr>
              <a:t>Determine if the water quality will change with pumping time. This can be based on changes in: </a:t>
            </a:r>
            <a:endParaRPr>
              <a:solidFill>
                <a:schemeClr val="dk1"/>
              </a:solidFill>
            </a:endParaRPr>
          </a:p>
          <a:p>
            <a:pPr marL="0" lvl="0" indent="457200" algn="l" rtl="0">
              <a:lnSpc>
                <a:spcPct val="90000"/>
              </a:lnSpc>
              <a:spcBef>
                <a:spcPts val="1000"/>
              </a:spcBef>
              <a:spcAft>
                <a:spcPts val="0"/>
              </a:spcAft>
              <a:buNone/>
            </a:pPr>
            <a:r>
              <a:rPr lang="en">
                <a:solidFill>
                  <a:schemeClr val="dk1"/>
                </a:solidFill>
              </a:rPr>
              <a:t>a) water level; </a:t>
            </a:r>
            <a:endParaRPr>
              <a:solidFill>
                <a:schemeClr val="dk1"/>
              </a:solidFill>
            </a:endParaRPr>
          </a:p>
          <a:p>
            <a:pPr marL="0" lvl="0" indent="457200" algn="l" rtl="0">
              <a:lnSpc>
                <a:spcPct val="90000"/>
              </a:lnSpc>
              <a:spcBef>
                <a:spcPts val="1000"/>
              </a:spcBef>
              <a:spcAft>
                <a:spcPts val="0"/>
              </a:spcAft>
              <a:buNone/>
            </a:pPr>
            <a:r>
              <a:rPr lang="en">
                <a:solidFill>
                  <a:schemeClr val="dk1"/>
                </a:solidFill>
              </a:rPr>
              <a:t>b) conductivity; or </a:t>
            </a:r>
            <a:endParaRPr>
              <a:solidFill>
                <a:schemeClr val="dk1"/>
              </a:solidFill>
            </a:endParaRPr>
          </a:p>
          <a:p>
            <a:pPr marL="0" lvl="0" indent="457200" algn="l" rtl="0">
              <a:lnSpc>
                <a:spcPct val="90000"/>
              </a:lnSpc>
              <a:spcBef>
                <a:spcPts val="1000"/>
              </a:spcBef>
              <a:spcAft>
                <a:spcPts val="0"/>
              </a:spcAft>
              <a:buNone/>
            </a:pPr>
            <a:r>
              <a:rPr lang="en">
                <a:solidFill>
                  <a:schemeClr val="dk1"/>
                </a:solidFill>
              </a:rPr>
              <a:t>c) water chemistry.</a:t>
            </a:r>
            <a:endParaRPr>
              <a:solidFill>
                <a:schemeClr val="dk1"/>
              </a:solidFill>
            </a:endParaRPr>
          </a:p>
          <a:p>
            <a:pPr marL="457200" lvl="0" indent="-342900" algn="l" rtl="0">
              <a:lnSpc>
                <a:spcPct val="90000"/>
              </a:lnSpc>
              <a:spcBef>
                <a:spcPts val="1000"/>
              </a:spcBef>
              <a:spcAft>
                <a:spcPts val="0"/>
              </a:spcAft>
              <a:buClr>
                <a:schemeClr val="dk1"/>
              </a:buClr>
              <a:buSzPts val="1800"/>
              <a:buAutoNum type="arabicParenR"/>
            </a:pPr>
            <a:r>
              <a:rPr lang="en">
                <a:solidFill>
                  <a:schemeClr val="dk1"/>
                </a:solidFill>
              </a:rPr>
              <a:t>Determine the volume of water in the well and the rate of flow in order to calculate necessary purge volumes (usually 3-5) prior to collection.</a:t>
            </a:r>
            <a:endParaRPr>
              <a:solidFill>
                <a:schemeClr val="dk1"/>
              </a:solidFill>
            </a:endParaRPr>
          </a:p>
          <a:p>
            <a:pPr marL="0" lvl="0" indent="0" algn="l" rtl="0">
              <a:spcBef>
                <a:spcPts val="0"/>
              </a:spcBef>
              <a:spcAft>
                <a:spcPts val="1600"/>
              </a:spcAft>
              <a:buNone/>
            </a:pPr>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17"/>
        <p:cNvGrpSpPr/>
        <p:nvPr/>
      </p:nvGrpSpPr>
      <p:grpSpPr>
        <a:xfrm>
          <a:off x="0" y="0"/>
          <a:ext cx="0" cy="0"/>
          <a:chOff x="0" y="0"/>
          <a:chExt cx="0" cy="0"/>
        </a:xfrm>
      </p:grpSpPr>
      <p:sp>
        <p:nvSpPr>
          <p:cNvPr id="218" name="Google Shape;218;p4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Other Resources</a:t>
            </a:r>
            <a:endParaRPr/>
          </a:p>
        </p:txBody>
      </p:sp>
      <p:sp>
        <p:nvSpPr>
          <p:cNvPr id="219" name="Google Shape;219;p40"/>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u="sng">
                <a:solidFill>
                  <a:schemeClr val="hlink"/>
                </a:solidFill>
                <a:hlinkClick r:id="rId3"/>
              </a:rPr>
              <a:t>http://www.ccamp.org/ccamp/Reports.html#AgReports</a:t>
            </a:r>
            <a:endParaRPr/>
          </a:p>
          <a:p>
            <a:pPr marL="0" lvl="0" indent="0" algn="l" rtl="0">
              <a:spcBef>
                <a:spcPts val="1600"/>
              </a:spcBef>
              <a:spcAft>
                <a:spcPts val="0"/>
              </a:spcAft>
              <a:buNone/>
            </a:pPr>
            <a:r>
              <a:rPr lang="en" u="sng">
                <a:solidFill>
                  <a:schemeClr val="hlink"/>
                </a:solidFill>
                <a:hlinkClick r:id="rId4"/>
              </a:rPr>
              <a:t>https://producesafetyalliance.cornell.edu/sites/producesafetyalliance.cornell.edu/files/shared/documents/2017%20GM%20STV%20Worksheet%20v1.0.pdf</a:t>
            </a:r>
            <a:endParaRPr/>
          </a:p>
          <a:p>
            <a:pPr marL="0" lvl="0" indent="0" algn="l" rtl="0">
              <a:spcBef>
                <a:spcPts val="1600"/>
              </a:spcBef>
              <a:spcAft>
                <a:spcPts val="0"/>
              </a:spcAft>
              <a:buNone/>
            </a:pPr>
            <a:r>
              <a:rPr lang="en" u="sng">
                <a:solidFill>
                  <a:schemeClr val="hlink"/>
                </a:solidFill>
                <a:hlinkClick r:id="rId5"/>
              </a:rPr>
              <a:t>https://www.waterboards.ca.gov/publications_forms/publications/factsheets/docs/region_brds.pdf</a:t>
            </a:r>
            <a:endParaRPr/>
          </a:p>
          <a:p>
            <a:pPr marL="0" lvl="0" indent="0" algn="l" rtl="0">
              <a:spcBef>
                <a:spcPts val="1600"/>
              </a:spcBef>
              <a:spcAft>
                <a:spcPts val="0"/>
              </a:spcAft>
              <a:buNone/>
            </a:pPr>
            <a:r>
              <a:rPr lang="en" u="sng">
                <a:solidFill>
                  <a:schemeClr val="hlink"/>
                </a:solidFill>
                <a:hlinkClick r:id="rId6"/>
              </a:rPr>
              <a:t>https://www.waterboards.ca.gov/centralcoast/water_issues/programs/ag_waivers/</a:t>
            </a:r>
            <a:endParaRPr/>
          </a:p>
          <a:p>
            <a:pPr marL="0" lvl="0" indent="0" algn="l" rtl="0">
              <a:spcBef>
                <a:spcPts val="1600"/>
              </a:spcBef>
              <a:spcAft>
                <a:spcPts val="1600"/>
              </a:spcAft>
              <a:buNone/>
            </a:pP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5"/>
          <p:cNvSpPr txBox="1">
            <a:spLocks noGrp="1"/>
          </p:cNvSpPr>
          <p:nvPr>
            <p:ph type="ctrTitle"/>
          </p:nvPr>
        </p:nvSpPr>
        <p:spPr>
          <a:xfrm>
            <a:off x="0" y="744575"/>
            <a:ext cx="9144000" cy="20526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sz="2400">
                <a:solidFill>
                  <a:srgbClr val="333333"/>
                </a:solidFill>
                <a:highlight>
                  <a:srgbClr val="FFFFFF"/>
                </a:highlight>
              </a:rPr>
              <a:t>Agricultural water can be a major conduit of pathogens that can contaminate produce</a:t>
            </a:r>
            <a:endParaRPr sz="2400">
              <a:solidFill>
                <a:srgbClr val="333333"/>
              </a:solidFill>
              <a:highlight>
                <a:srgbClr val="FFFFFF"/>
              </a:highlight>
            </a:endParaRPr>
          </a:p>
          <a:p>
            <a:pPr marL="0" lvl="0" indent="0" algn="ctr" rtl="0">
              <a:spcBef>
                <a:spcPts val="0"/>
              </a:spcBef>
              <a:spcAft>
                <a:spcPts val="0"/>
              </a:spcAft>
              <a:buNone/>
            </a:pPr>
            <a:endParaRPr sz="2400">
              <a:solidFill>
                <a:srgbClr val="333333"/>
              </a:solidFill>
              <a:highlight>
                <a:srgbClr val="FFFFFF"/>
              </a:highlight>
            </a:endParaRPr>
          </a:p>
          <a:p>
            <a:pPr marL="0" lvl="0" indent="0" algn="ctr" rtl="0">
              <a:spcBef>
                <a:spcPts val="0"/>
              </a:spcBef>
              <a:spcAft>
                <a:spcPts val="0"/>
              </a:spcAft>
              <a:buNone/>
            </a:pPr>
            <a:r>
              <a:rPr lang="en" sz="2400">
                <a:solidFill>
                  <a:srgbClr val="333333"/>
                </a:solidFill>
                <a:highlight>
                  <a:srgbClr val="FFFFFF"/>
                </a:highlight>
              </a:rPr>
              <a:t>FSMA’s produce safety rule sets microbial quality standards for agricultural water, including irrigation water that comes into contact with produce</a:t>
            </a:r>
            <a:endParaRPr sz="2400"/>
          </a:p>
        </p:txBody>
      </p:sp>
      <p:sp>
        <p:nvSpPr>
          <p:cNvPr id="67" name="Google Shape;67;p15"/>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1800">
                <a:solidFill>
                  <a:srgbClr val="333333"/>
                </a:solidFill>
                <a:highlight>
                  <a:srgbClr val="FFFFFF"/>
                </a:highlight>
              </a:rPr>
              <a:t>If finalized, the new agricultural water compliance dates would begin January 26, 2022, for the largest farms. Small farms and very small farms would have until January 26, 2023, and January 26, 2024, respectively.</a:t>
            </a:r>
            <a:endParaRPr sz="1800">
              <a:solidFill>
                <a:srgbClr val="333333"/>
              </a:solidFill>
              <a:highlight>
                <a:srgbClr val="FFFFFF"/>
              </a:highlight>
            </a:endParaRPr>
          </a:p>
          <a:p>
            <a:pPr marL="0" lvl="0" indent="0" algn="ctr" rtl="0">
              <a:spcBef>
                <a:spcPts val="0"/>
              </a:spcBef>
              <a:spcAft>
                <a:spcPts val="0"/>
              </a:spcAft>
              <a:buNone/>
            </a:pPr>
            <a:r>
              <a:rPr lang="en" sz="1800"/>
              <a:t>https://www.fda.gov/Food/GuidanceRegulation/FSMA/ucm334114.htm</a:t>
            </a:r>
            <a:endParaRPr sz="18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Food Safety Modernization Act (</a:t>
            </a:r>
            <a:r>
              <a:rPr lang="en">
                <a:solidFill>
                  <a:schemeClr val="accent5"/>
                </a:solidFill>
              </a:rPr>
              <a:t>FSMA</a:t>
            </a:r>
            <a:r>
              <a:rPr lang="en"/>
              <a:t>)</a:t>
            </a:r>
            <a:endParaRPr/>
          </a:p>
        </p:txBody>
      </p:sp>
      <p:sp>
        <p:nvSpPr>
          <p:cNvPr id="73" name="Google Shape;73;p16"/>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200" b="1">
                <a:solidFill>
                  <a:schemeClr val="dk1"/>
                </a:solidFill>
              </a:rPr>
              <a:t>EQUIVALENT TESTING METHODOLOGY FOR AGRICULTURAL WATER</a:t>
            </a:r>
            <a:r>
              <a:rPr lang="en" sz="1100">
                <a:solidFill>
                  <a:schemeClr val="dk1"/>
                </a:solidFill>
              </a:rPr>
              <a:t>				</a:t>
            </a:r>
            <a:endParaRPr sz="1100">
              <a:solidFill>
                <a:schemeClr val="dk1"/>
              </a:solidFill>
            </a:endParaRPr>
          </a:p>
          <a:p>
            <a:pPr marL="457200" lvl="0" indent="-330200" algn="l" rtl="0">
              <a:spcBef>
                <a:spcPts val="1600"/>
              </a:spcBef>
              <a:spcAft>
                <a:spcPts val="0"/>
              </a:spcAft>
              <a:buClr>
                <a:schemeClr val="dk1"/>
              </a:buClr>
              <a:buSzPts val="1600"/>
              <a:buAutoNum type="arabicPeriod"/>
            </a:pPr>
            <a:r>
              <a:rPr lang="en" sz="1600">
                <a:solidFill>
                  <a:srgbClr val="0000FF"/>
                </a:solidFill>
              </a:rPr>
              <a:t>Method 1603</a:t>
            </a:r>
            <a:r>
              <a:rPr lang="en" sz="1600">
                <a:solidFill>
                  <a:schemeClr val="dk1"/>
                </a:solidFill>
              </a:rPr>
              <a:t>: </a:t>
            </a:r>
            <a:r>
              <a:rPr lang="en" sz="1600" i="1">
                <a:solidFill>
                  <a:schemeClr val="dk1"/>
                </a:solidFill>
              </a:rPr>
              <a:t>Escherichia coli </a:t>
            </a:r>
            <a:r>
              <a:rPr lang="en" sz="1600">
                <a:solidFill>
                  <a:schemeClr val="dk1"/>
                </a:solidFill>
              </a:rPr>
              <a:t>(</a:t>
            </a:r>
            <a:r>
              <a:rPr lang="en" sz="1600" i="1">
                <a:solidFill>
                  <a:schemeClr val="dk1"/>
                </a:solidFill>
              </a:rPr>
              <a:t>E. coli</a:t>
            </a:r>
            <a:r>
              <a:rPr lang="en" sz="1600">
                <a:solidFill>
                  <a:schemeClr val="dk1"/>
                </a:solidFill>
              </a:rPr>
              <a:t>) in Water by Membrane Filtration Using Modified membrane-Thermotolerant </a:t>
            </a:r>
            <a:r>
              <a:rPr lang="en" sz="1600" i="1">
                <a:solidFill>
                  <a:schemeClr val="dk1"/>
                </a:solidFill>
              </a:rPr>
              <a:t>Escherichia coli </a:t>
            </a:r>
            <a:r>
              <a:rPr lang="en" sz="1600">
                <a:solidFill>
                  <a:schemeClr val="dk1"/>
                </a:solidFill>
              </a:rPr>
              <a:t>Agar (Modified mTEC) (September 2014). U.S. Environmental Protection Agency. EPA-821-R-14-010. </a:t>
            </a:r>
            <a:endParaRPr sz="1600">
              <a:solidFill>
                <a:schemeClr val="dk1"/>
              </a:solidFill>
            </a:endParaRPr>
          </a:p>
          <a:p>
            <a:pPr marL="457200" lvl="0" indent="-330200" algn="l" rtl="0">
              <a:spcBef>
                <a:spcPts val="0"/>
              </a:spcBef>
              <a:spcAft>
                <a:spcPts val="0"/>
              </a:spcAft>
              <a:buClr>
                <a:schemeClr val="dk1"/>
              </a:buClr>
              <a:buSzPts val="1600"/>
              <a:buAutoNum type="arabicPeriod"/>
            </a:pPr>
            <a:r>
              <a:rPr lang="en" sz="1600">
                <a:solidFill>
                  <a:srgbClr val="0000FF"/>
                </a:solidFill>
              </a:rPr>
              <a:t>Method 1103.1</a:t>
            </a:r>
            <a:r>
              <a:rPr lang="en" sz="1600">
                <a:solidFill>
                  <a:schemeClr val="dk1"/>
                </a:solidFill>
              </a:rPr>
              <a:t>: </a:t>
            </a:r>
            <a:r>
              <a:rPr lang="en" sz="1600" i="1">
                <a:solidFill>
                  <a:schemeClr val="dk1"/>
                </a:solidFill>
              </a:rPr>
              <a:t>Escherichia coli </a:t>
            </a:r>
            <a:r>
              <a:rPr lang="en" sz="1600">
                <a:solidFill>
                  <a:schemeClr val="dk1"/>
                </a:solidFill>
              </a:rPr>
              <a:t>(</a:t>
            </a:r>
            <a:r>
              <a:rPr lang="en" sz="1600" i="1">
                <a:solidFill>
                  <a:schemeClr val="dk1"/>
                </a:solidFill>
              </a:rPr>
              <a:t>E. coli</a:t>
            </a:r>
            <a:r>
              <a:rPr lang="en" sz="1600">
                <a:solidFill>
                  <a:schemeClr val="dk1"/>
                </a:solidFill>
              </a:rPr>
              <a:t>) in Water by Membrane Filtration Using membrane-Thermotolerant </a:t>
            </a:r>
            <a:r>
              <a:rPr lang="en" sz="1600" i="1">
                <a:solidFill>
                  <a:schemeClr val="dk1"/>
                </a:solidFill>
              </a:rPr>
              <a:t>Escherichia coli </a:t>
            </a:r>
            <a:r>
              <a:rPr lang="en" sz="1600">
                <a:solidFill>
                  <a:schemeClr val="dk1"/>
                </a:solidFill>
              </a:rPr>
              <a:t>Agar (mTEC) (March 2010). U.S. Environmental Protection Agency. EPA-821-R-10-002. </a:t>
            </a:r>
            <a:endParaRPr sz="1600">
              <a:solidFill>
                <a:schemeClr val="dk1"/>
              </a:solidFill>
            </a:endParaRPr>
          </a:p>
          <a:p>
            <a:pPr marL="457200" lvl="0" indent="-330200" algn="l" rtl="0">
              <a:spcBef>
                <a:spcPts val="0"/>
              </a:spcBef>
              <a:spcAft>
                <a:spcPts val="0"/>
              </a:spcAft>
              <a:buClr>
                <a:schemeClr val="dk1"/>
              </a:buClr>
              <a:buSzPts val="1600"/>
              <a:buAutoNum type="arabicPeriod"/>
            </a:pPr>
            <a:r>
              <a:rPr lang="en" sz="1600">
                <a:solidFill>
                  <a:srgbClr val="0000FF"/>
                </a:solidFill>
              </a:rPr>
              <a:t>Method 1604</a:t>
            </a:r>
            <a:r>
              <a:rPr lang="en" sz="1600">
                <a:solidFill>
                  <a:schemeClr val="dk1"/>
                </a:solidFill>
              </a:rPr>
              <a:t>: Total Coliforms and </a:t>
            </a:r>
            <a:r>
              <a:rPr lang="en" sz="1600" i="1">
                <a:solidFill>
                  <a:schemeClr val="dk1"/>
                </a:solidFill>
              </a:rPr>
              <a:t>Escherichia coli </a:t>
            </a:r>
            <a:r>
              <a:rPr lang="en" sz="1600">
                <a:solidFill>
                  <a:schemeClr val="dk1"/>
                </a:solidFill>
              </a:rPr>
              <a:t>in Water by Membrane Filtration Using a Simultaneous Detection Technique (MI Medium) (September 2002). U.S. Environmental Protection Agency. EPA-821-R-02-024. </a:t>
            </a:r>
            <a:endParaRPr sz="1600">
              <a:solidFill>
                <a:schemeClr val="dk1"/>
              </a:solidFill>
            </a:endParaRPr>
          </a:p>
          <a:p>
            <a:pPr marL="0" lvl="0" indent="0" algn="l" rtl="0">
              <a:spcBef>
                <a:spcPts val="0"/>
              </a:spcBef>
              <a:spcAft>
                <a:spcPts val="0"/>
              </a:spcAft>
              <a:buNone/>
            </a:pPr>
            <a:r>
              <a:rPr lang="en" sz="1600">
                <a:solidFill>
                  <a:schemeClr val="dk1"/>
                </a:solidFill>
              </a:rPr>
              <a:t>						</a:t>
            </a:r>
            <a:endParaRPr sz="1600">
              <a:solidFill>
                <a:schemeClr val="dk1"/>
              </a:solidFill>
            </a:endParaRPr>
          </a:p>
          <a:p>
            <a:pPr marL="0" lvl="0" indent="0" algn="l" rtl="0">
              <a:spcBef>
                <a:spcPts val="0"/>
              </a:spcBef>
              <a:spcAft>
                <a:spcPts val="0"/>
              </a:spcAft>
              <a:buNone/>
            </a:pPr>
            <a:r>
              <a:rPr lang="en" sz="1100">
                <a:solidFill>
                  <a:schemeClr val="dk1"/>
                </a:solidFill>
              </a:rPr>
              <a:t>					 				</a:t>
            </a:r>
            <a:endParaRPr sz="1100">
              <a:solidFill>
                <a:schemeClr val="dk1"/>
              </a:solidFill>
            </a:endParaRPr>
          </a:p>
          <a:p>
            <a:pPr marL="0" lvl="0" indent="0" algn="l" rtl="0">
              <a:spcBef>
                <a:spcPts val="0"/>
              </a:spcBef>
              <a:spcAft>
                <a:spcPts val="0"/>
              </a:spcAft>
              <a:buNone/>
            </a:pPr>
            <a:r>
              <a:rPr lang="en" sz="1100">
                <a:solidFill>
                  <a:schemeClr val="dk1"/>
                </a:solidFill>
              </a:rPr>
              <a:t>			</a:t>
            </a:r>
            <a:endParaRPr sz="1100">
              <a:solidFill>
                <a:schemeClr val="dk1"/>
              </a:solidFill>
            </a:endParaRPr>
          </a:p>
          <a:p>
            <a:pPr marL="0" lvl="0" indent="0" algn="l" rtl="0">
              <a:spcBef>
                <a:spcPts val="0"/>
              </a:spcBef>
              <a:spcAft>
                <a:spcPts val="0"/>
              </a:spcAft>
              <a:buNone/>
            </a:pPr>
            <a:r>
              <a:rPr lang="en" sz="1100">
                <a:solidFill>
                  <a:schemeClr val="dk1"/>
                </a:solidFill>
              </a:rPr>
              <a:t>		</a:t>
            </a:r>
            <a:endParaRPr sz="1100">
              <a:solidFill>
                <a:schemeClr val="dk1"/>
              </a:solidFill>
            </a:endParaRPr>
          </a:p>
          <a:p>
            <a:pPr marL="0" lvl="0" indent="0" algn="l" rtl="0">
              <a:spcBef>
                <a:spcPts val="0"/>
              </a:spcBef>
              <a:spcAft>
                <a:spcPts val="0"/>
              </a:spcAft>
              <a:buNone/>
            </a:pPr>
            <a:r>
              <a:rPr lang="en" sz="1600">
                <a:solidFill>
                  <a:schemeClr val="dk1"/>
                </a:solidFill>
              </a:rPr>
              <a:t>						</a:t>
            </a:r>
            <a:endParaRPr sz="1600">
              <a:solidFill>
                <a:schemeClr val="dk1"/>
              </a:solidFill>
            </a:endParaRPr>
          </a:p>
          <a:p>
            <a:pPr marL="0" lvl="0" indent="0" algn="l" rtl="0">
              <a:spcBef>
                <a:spcPts val="0"/>
              </a:spcBef>
              <a:spcAft>
                <a:spcPts val="0"/>
              </a:spcAft>
              <a:buNone/>
            </a:pPr>
            <a:r>
              <a:rPr lang="en" sz="1100">
                <a:solidFill>
                  <a:schemeClr val="dk1"/>
                </a:solidFill>
              </a:rPr>
              <a:t>					 				</a:t>
            </a:r>
            <a:endParaRPr sz="1100">
              <a:solidFill>
                <a:schemeClr val="dk1"/>
              </a:solidFill>
            </a:endParaRPr>
          </a:p>
          <a:p>
            <a:pPr marL="0" lvl="0" indent="0" algn="l" rtl="0">
              <a:spcBef>
                <a:spcPts val="0"/>
              </a:spcBef>
              <a:spcAft>
                <a:spcPts val="0"/>
              </a:spcAft>
              <a:buNone/>
            </a:pPr>
            <a:r>
              <a:rPr lang="en" sz="1100">
                <a:solidFill>
                  <a:schemeClr val="dk1"/>
                </a:solidFill>
              </a:rPr>
              <a:t>			</a:t>
            </a:r>
            <a:endParaRPr sz="1100">
              <a:solidFill>
                <a:schemeClr val="dk1"/>
              </a:solidFill>
            </a:endParaRPr>
          </a:p>
          <a:p>
            <a:pPr marL="0" lvl="0" indent="0" algn="l" rtl="0">
              <a:spcBef>
                <a:spcPts val="1600"/>
              </a:spcBef>
              <a:spcAft>
                <a:spcPts val="0"/>
              </a:spcAft>
              <a:buNone/>
            </a:pPr>
            <a:r>
              <a:rPr lang="en" sz="1100">
                <a:solidFill>
                  <a:schemeClr val="dk1"/>
                </a:solidFill>
              </a:rPr>
              <a:t>		</a:t>
            </a:r>
            <a:endParaRPr sz="1100">
              <a:solidFill>
                <a:schemeClr val="dk1"/>
              </a:solidFill>
            </a:endParaRPr>
          </a:p>
          <a:p>
            <a:pPr marL="0" lvl="0" indent="0" algn="l" rtl="0">
              <a:spcBef>
                <a:spcPts val="1600"/>
              </a:spcBef>
              <a:spcAft>
                <a:spcPts val="0"/>
              </a:spcAft>
              <a:buClr>
                <a:schemeClr val="dk1"/>
              </a:buClr>
              <a:buSzPts val="1100"/>
              <a:buFont typeface="Arial"/>
              <a:buNone/>
            </a:pPr>
            <a:endParaRPr sz="2200" b="1">
              <a:solidFill>
                <a:schemeClr val="dk1"/>
              </a:solidFill>
            </a:endParaRPr>
          </a:p>
          <a:p>
            <a:pPr marL="0" lvl="0" indent="0" algn="l" rtl="0">
              <a:spcBef>
                <a:spcPts val="1600"/>
              </a:spcBef>
              <a:spcAft>
                <a:spcPts val="0"/>
              </a:spcAft>
              <a:buClr>
                <a:schemeClr val="dk1"/>
              </a:buClr>
              <a:buSzPts val="1100"/>
              <a:buFont typeface="Arial"/>
              <a:buNone/>
            </a:pPr>
            <a:r>
              <a:rPr lang="en" sz="1100">
                <a:solidFill>
                  <a:schemeClr val="dk1"/>
                </a:solidFill>
              </a:rPr>
              <a:t>				</a:t>
            </a:r>
            <a:endParaRPr sz="1100">
              <a:solidFill>
                <a:schemeClr val="dk1"/>
              </a:solidFill>
            </a:endParaRPr>
          </a:p>
          <a:p>
            <a:pPr marL="0" lvl="0" indent="0" algn="l" rtl="0">
              <a:spcBef>
                <a:spcPts val="1600"/>
              </a:spcBef>
              <a:spcAft>
                <a:spcPts val="0"/>
              </a:spcAft>
              <a:buClr>
                <a:schemeClr val="dk1"/>
              </a:buClr>
              <a:buSzPts val="1100"/>
              <a:buFont typeface="Arial"/>
              <a:buNone/>
            </a:pPr>
            <a:r>
              <a:rPr lang="en" sz="1100">
                <a:solidFill>
                  <a:schemeClr val="dk1"/>
                </a:solidFill>
              </a:rPr>
              <a:t>			</a:t>
            </a:r>
            <a:endParaRPr sz="1100">
              <a:solidFill>
                <a:schemeClr val="dk1"/>
              </a:solidFill>
            </a:endParaRPr>
          </a:p>
          <a:p>
            <a:pPr marL="0" lvl="0" indent="0" algn="l" rtl="0">
              <a:spcBef>
                <a:spcPts val="1600"/>
              </a:spcBef>
              <a:spcAft>
                <a:spcPts val="0"/>
              </a:spcAft>
              <a:buClr>
                <a:schemeClr val="dk1"/>
              </a:buClr>
              <a:buSzPts val="1100"/>
              <a:buFont typeface="Arial"/>
              <a:buNone/>
            </a:pPr>
            <a:r>
              <a:rPr lang="en" sz="1100">
                <a:solidFill>
                  <a:schemeClr val="dk1"/>
                </a:solidFill>
              </a:rPr>
              <a:t>		</a:t>
            </a:r>
            <a:endParaRPr sz="1100">
              <a:solidFill>
                <a:schemeClr val="dk1"/>
              </a:solidFill>
            </a:endParaRPr>
          </a:p>
          <a:p>
            <a:pPr marL="0" lvl="0" indent="0" algn="l" rtl="0">
              <a:spcBef>
                <a:spcPts val="1600"/>
              </a:spcBef>
              <a:spcAft>
                <a:spcPts val="1600"/>
              </a:spcAft>
              <a:buNone/>
            </a:pP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u="sng">
                <a:solidFill>
                  <a:schemeClr val="hlink"/>
                </a:solidFill>
                <a:hlinkClick r:id="rId3"/>
              </a:rPr>
              <a:t>FSMA</a:t>
            </a:r>
            <a:endParaRPr/>
          </a:p>
        </p:txBody>
      </p:sp>
      <p:sp>
        <p:nvSpPr>
          <p:cNvPr id="79" name="Google Shape;79;p17"/>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333333"/>
                </a:solidFill>
                <a:highlight>
                  <a:srgbClr val="FFFFFF"/>
                </a:highlight>
              </a:rPr>
              <a:t>The final rule establishes two sets of criteria for microbial water quality, both of which are based on the presence of generic </a:t>
            </a:r>
            <a:r>
              <a:rPr lang="en" i="1">
                <a:solidFill>
                  <a:srgbClr val="333333"/>
                </a:solidFill>
              </a:rPr>
              <a:t>E. coli</a:t>
            </a:r>
            <a:r>
              <a:rPr lang="en">
                <a:solidFill>
                  <a:srgbClr val="333333"/>
                </a:solidFill>
                <a:highlight>
                  <a:srgbClr val="FFFFFF"/>
                </a:highlight>
              </a:rPr>
              <a:t>, which can indicate the presence of fecal contamination.</a:t>
            </a:r>
            <a:endParaRPr>
              <a:solidFill>
                <a:srgbClr val="333333"/>
              </a:solidFill>
              <a:highlight>
                <a:srgbClr val="FFFFFF"/>
              </a:highlight>
            </a:endParaRPr>
          </a:p>
          <a:p>
            <a:pPr marL="622300" lvl="0" indent="-342900" algn="l" rtl="0">
              <a:spcBef>
                <a:spcPts val="1600"/>
              </a:spcBef>
              <a:spcAft>
                <a:spcPts val="0"/>
              </a:spcAft>
              <a:buClr>
                <a:srgbClr val="333333"/>
              </a:buClr>
              <a:buSzPts val="1800"/>
              <a:buChar char="●"/>
            </a:pPr>
            <a:r>
              <a:rPr lang="en" sz="1400">
                <a:solidFill>
                  <a:srgbClr val="333333"/>
                </a:solidFill>
              </a:rPr>
              <a:t>No detectable generic </a:t>
            </a:r>
            <a:r>
              <a:rPr lang="en" sz="1400" i="1">
                <a:solidFill>
                  <a:srgbClr val="333333"/>
                </a:solidFill>
              </a:rPr>
              <a:t>E. coli</a:t>
            </a:r>
            <a:r>
              <a:rPr lang="en" sz="1400">
                <a:solidFill>
                  <a:srgbClr val="333333"/>
                </a:solidFill>
              </a:rPr>
              <a:t> are allowed for certain uses of agricultural water in which it is reasonably likely that potentially dangerous microbes, if present, would be transferred to produce through direct or indirect contact. Examples include water used for washing hands during and after harvest, water used on food-contact surfaces, water used to directly contact produce (including to make ice) during or after harvest, and water used for sprout irrigation. The rule establishes that such water use must be immediately discontinued and corrective actions taken before re-use for any of these purposes if generic </a:t>
            </a:r>
            <a:r>
              <a:rPr lang="en" sz="1400" i="1">
                <a:solidFill>
                  <a:srgbClr val="333333"/>
                </a:solidFill>
              </a:rPr>
              <a:t>E. coli</a:t>
            </a:r>
            <a:r>
              <a:rPr lang="en" sz="1400">
                <a:solidFill>
                  <a:srgbClr val="333333"/>
                </a:solidFill>
              </a:rPr>
              <a:t> is detected. The rule prohibits use of untreated surface water for any of these purposes.</a:t>
            </a:r>
            <a:r>
              <a:rPr lang="en">
                <a:solidFill>
                  <a:srgbClr val="333333"/>
                </a:solidFill>
              </a:rPr>
              <a:t>  </a:t>
            </a:r>
            <a:endParaRPr>
              <a:solidFill>
                <a:srgbClr val="333333"/>
              </a:solidFill>
            </a:endParaRPr>
          </a:p>
          <a:p>
            <a:pPr marL="0" lvl="0" indent="0" algn="l" rtl="0">
              <a:spcBef>
                <a:spcPts val="0"/>
              </a:spcBef>
              <a:spcAft>
                <a:spcPts val="1600"/>
              </a:spcAft>
              <a:buNone/>
            </a:pPr>
            <a:endParaRPr sz="1050">
              <a:solidFill>
                <a:srgbClr val="333333"/>
              </a:solidFill>
              <a:highlight>
                <a:srgbClr val="FFFFFF"/>
              </a:highlight>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u="sng">
                <a:solidFill>
                  <a:schemeClr val="hlink"/>
                </a:solidFill>
                <a:hlinkClick r:id="rId3"/>
              </a:rPr>
              <a:t>FSMA</a:t>
            </a:r>
            <a:endParaRPr/>
          </a:p>
        </p:txBody>
      </p:sp>
      <p:sp>
        <p:nvSpPr>
          <p:cNvPr id="85" name="Google Shape;85;p18"/>
          <p:cNvSpPr txBox="1">
            <a:spLocks noGrp="1"/>
          </p:cNvSpPr>
          <p:nvPr>
            <p:ph type="body" idx="1"/>
          </p:nvPr>
        </p:nvSpPr>
        <p:spPr>
          <a:xfrm>
            <a:off x="311700" y="113212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a:solidFill>
                  <a:srgbClr val="333333"/>
                </a:solidFill>
                <a:highlight>
                  <a:srgbClr val="FFFFFF"/>
                </a:highlight>
              </a:rPr>
              <a:t>The final rule establishes two sets of criteria for microbial water quality, both of which are based on the presence of generic </a:t>
            </a:r>
            <a:r>
              <a:rPr lang="en" i="1">
                <a:solidFill>
                  <a:srgbClr val="333333"/>
                </a:solidFill>
              </a:rPr>
              <a:t>E. coli</a:t>
            </a:r>
            <a:r>
              <a:rPr lang="en">
                <a:solidFill>
                  <a:srgbClr val="333333"/>
                </a:solidFill>
                <a:highlight>
                  <a:srgbClr val="FFFFFF"/>
                </a:highlight>
              </a:rPr>
              <a:t>, which can indicate the presence of fecal contamination.</a:t>
            </a:r>
            <a:endParaRPr>
              <a:solidFill>
                <a:srgbClr val="333333"/>
              </a:solidFill>
              <a:highlight>
                <a:srgbClr val="FFFFFF"/>
              </a:highlight>
            </a:endParaRPr>
          </a:p>
          <a:p>
            <a:pPr marL="0" lvl="0" indent="0" algn="l" rtl="0">
              <a:spcBef>
                <a:spcPts val="1600"/>
              </a:spcBef>
              <a:spcAft>
                <a:spcPts val="0"/>
              </a:spcAft>
              <a:buClr>
                <a:schemeClr val="dk1"/>
              </a:buClr>
              <a:buSzPts val="1100"/>
              <a:buFont typeface="Arial"/>
              <a:buNone/>
            </a:pPr>
            <a:r>
              <a:rPr lang="en" sz="1400">
                <a:solidFill>
                  <a:srgbClr val="333333"/>
                </a:solidFill>
                <a:highlight>
                  <a:srgbClr val="FFFFFF"/>
                </a:highlight>
              </a:rPr>
              <a:t>The second set of numerical criteria is for agricultural water that is directly applied to growing produce (other than sprouts). The criteria are based on two values, the geometric mean (GM) and the statistical threshold (STV). The GM of samples is 126 or less CFU of generic </a:t>
            </a:r>
            <a:r>
              <a:rPr lang="en" sz="1400" i="1">
                <a:solidFill>
                  <a:srgbClr val="333333"/>
                </a:solidFill>
              </a:rPr>
              <a:t>E. coli</a:t>
            </a:r>
            <a:r>
              <a:rPr lang="en" sz="1400">
                <a:solidFill>
                  <a:srgbClr val="333333"/>
                </a:solidFill>
                <a:highlight>
                  <a:srgbClr val="FFFFFF"/>
                </a:highlight>
              </a:rPr>
              <a:t> per 100 mL of water and the STV of samples is 410 CFU or less of generic </a:t>
            </a:r>
            <a:r>
              <a:rPr lang="en" sz="1400" i="1">
                <a:solidFill>
                  <a:srgbClr val="333333"/>
                </a:solidFill>
              </a:rPr>
              <a:t>E. coli</a:t>
            </a:r>
            <a:r>
              <a:rPr lang="en" sz="1400">
                <a:solidFill>
                  <a:srgbClr val="333333"/>
                </a:solidFill>
                <a:highlight>
                  <a:srgbClr val="FFFFFF"/>
                </a:highlight>
              </a:rPr>
              <a:t> in 100 mL of water. </a:t>
            </a:r>
            <a:endParaRPr sz="1400">
              <a:solidFill>
                <a:srgbClr val="333333"/>
              </a:solidFill>
              <a:highlight>
                <a:srgbClr val="FFFFFF"/>
              </a:highlight>
            </a:endParaRPr>
          </a:p>
          <a:p>
            <a:pPr marL="622300" lvl="0" indent="-317500" algn="l" rtl="0">
              <a:spcBef>
                <a:spcPts val="1600"/>
              </a:spcBef>
              <a:spcAft>
                <a:spcPts val="0"/>
              </a:spcAft>
              <a:buClr>
                <a:srgbClr val="333333"/>
              </a:buClr>
              <a:buSzPts val="1400"/>
              <a:buChar char="●"/>
            </a:pPr>
            <a:r>
              <a:rPr lang="en" sz="1400">
                <a:solidFill>
                  <a:srgbClr val="333333"/>
                </a:solidFill>
              </a:rPr>
              <a:t>The GM is an average, and therefore represents what is called the central tendency of the water quality (essentially, the average amount of generic </a:t>
            </a:r>
            <a:r>
              <a:rPr lang="en" sz="1400" i="1">
                <a:solidFill>
                  <a:srgbClr val="333333"/>
                </a:solidFill>
              </a:rPr>
              <a:t>E. coli </a:t>
            </a:r>
            <a:r>
              <a:rPr lang="en" sz="1400">
                <a:solidFill>
                  <a:srgbClr val="333333"/>
                </a:solidFill>
              </a:rPr>
              <a:t>in a water source).</a:t>
            </a:r>
            <a:endParaRPr sz="1400">
              <a:solidFill>
                <a:srgbClr val="333333"/>
              </a:solidFill>
            </a:endParaRPr>
          </a:p>
          <a:p>
            <a:pPr marL="622300" lvl="0" indent="-317500" algn="l" rtl="0">
              <a:spcBef>
                <a:spcPts val="0"/>
              </a:spcBef>
              <a:spcAft>
                <a:spcPts val="0"/>
              </a:spcAft>
              <a:buClr>
                <a:srgbClr val="333333"/>
              </a:buClr>
              <a:buSzPts val="1400"/>
              <a:buChar char="●"/>
            </a:pPr>
            <a:r>
              <a:rPr lang="en" sz="1400">
                <a:solidFill>
                  <a:srgbClr val="333333"/>
                </a:solidFill>
              </a:rPr>
              <a:t>STV reflects the amount of variability in the water quality (indicating</a:t>
            </a:r>
            <a:r>
              <a:rPr lang="en" sz="1400" i="1">
                <a:solidFill>
                  <a:srgbClr val="333333"/>
                </a:solidFill>
              </a:rPr>
              <a:t> E. coli </a:t>
            </a:r>
            <a:r>
              <a:rPr lang="en" sz="1400">
                <a:solidFill>
                  <a:srgbClr val="333333"/>
                </a:solidFill>
              </a:rPr>
              <a:t>levels when adverse conditions come into play—like rainfall or a high river stage that can wash waste into rivers and canals). This is ~ as the level at which 90 percent of the samples are below the value. </a:t>
            </a:r>
            <a:endParaRPr sz="1400">
              <a:solidFill>
                <a:srgbClr val="333333"/>
              </a:solidFill>
            </a:endParaRPr>
          </a:p>
          <a:p>
            <a:pPr marL="0" lvl="0" indent="0" algn="l" rtl="0">
              <a:spcBef>
                <a:spcPts val="0"/>
              </a:spcBef>
              <a:spcAft>
                <a:spcPts val="0"/>
              </a:spcAft>
              <a:buClr>
                <a:schemeClr val="dk1"/>
              </a:buClr>
              <a:buSzPts val="1100"/>
              <a:buFont typeface="Arial"/>
              <a:buNone/>
            </a:pPr>
            <a:endParaRPr sz="1050">
              <a:solidFill>
                <a:srgbClr val="333333"/>
              </a:solidFill>
              <a:highlight>
                <a:srgbClr val="FFFFFF"/>
              </a:highlight>
            </a:endParaRPr>
          </a:p>
          <a:p>
            <a:pPr marL="0" lvl="0" indent="0" algn="l" rtl="0">
              <a:spcBef>
                <a:spcPts val="1600"/>
              </a:spcBef>
              <a:spcAft>
                <a:spcPts val="1600"/>
              </a:spcAft>
              <a:buNone/>
            </a:pP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Testing</a:t>
            </a:r>
            <a:endParaRPr/>
          </a:p>
        </p:txBody>
      </p:sp>
      <p:sp>
        <p:nvSpPr>
          <p:cNvPr id="91" name="Google Shape;91;p19"/>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a:solidFill>
                  <a:srgbClr val="333333"/>
                </a:solidFill>
                <a:highlight>
                  <a:srgbClr val="FFFFFF"/>
                </a:highlight>
              </a:rPr>
              <a:t>The final rule adopts the general approach to testing untreated water used for certain purposes. The rule still bases testing frequency on the type of water source (i.e. surface or ground water). </a:t>
            </a:r>
            <a:endParaRPr>
              <a:solidFill>
                <a:srgbClr val="333333"/>
              </a:solidFill>
              <a:highlight>
                <a:srgbClr val="FFFFFF"/>
              </a:highlight>
            </a:endParaRPr>
          </a:p>
          <a:p>
            <a:pPr marL="622300" lvl="0" indent="-317500" algn="l" rtl="0">
              <a:spcBef>
                <a:spcPts val="1600"/>
              </a:spcBef>
              <a:spcAft>
                <a:spcPts val="0"/>
              </a:spcAft>
              <a:buClr>
                <a:srgbClr val="333333"/>
              </a:buClr>
              <a:buSzPts val="1400"/>
              <a:buChar char="●"/>
            </a:pPr>
            <a:r>
              <a:rPr lang="en" sz="1400">
                <a:solidFill>
                  <a:srgbClr val="333333"/>
                </a:solidFill>
              </a:rPr>
              <a:t>In testing untreated surface water—considered the most vulnerable to external influences—that is directly applied to growing produce (other than sprouts), the FDA requires farms to do an initial survey, using a minimum of 20 samples, collected as close as is practicable to harvest over the course of two to four years. The initial survey findings are used to calculate the GM and STV (these two figures are referred to as the “microbial water quality profile”) and determine if the water meets the required microbial quality criteria.  </a:t>
            </a:r>
            <a:endParaRPr sz="1400">
              <a:solidFill>
                <a:srgbClr val="333333"/>
              </a:solidFill>
            </a:endParaRPr>
          </a:p>
          <a:p>
            <a:pPr marL="1244600" lvl="1" indent="-317500" algn="l" rtl="0">
              <a:spcBef>
                <a:spcPts val="0"/>
              </a:spcBef>
              <a:spcAft>
                <a:spcPts val="0"/>
              </a:spcAft>
              <a:buClr>
                <a:srgbClr val="333333"/>
              </a:buClr>
              <a:buSzPts val="1400"/>
              <a:buChar char="○"/>
            </a:pPr>
            <a:r>
              <a:rPr lang="en">
                <a:solidFill>
                  <a:srgbClr val="333333"/>
                </a:solidFill>
              </a:rPr>
              <a:t> After the initial survey has been conducted, an annual survey of a minimum of five samples per year is required to update the calculations of GM and STV.</a:t>
            </a:r>
            <a:endParaRPr>
              <a:solidFill>
                <a:srgbClr val="333333"/>
              </a:solidFill>
            </a:endParaRPr>
          </a:p>
          <a:p>
            <a:pPr marL="1244600" lvl="1" indent="-317500" algn="l" rtl="0">
              <a:spcBef>
                <a:spcPts val="0"/>
              </a:spcBef>
              <a:spcAft>
                <a:spcPts val="0"/>
              </a:spcAft>
              <a:buClr>
                <a:srgbClr val="333333"/>
              </a:buClr>
              <a:buSzPts val="1400"/>
              <a:buChar char="○"/>
            </a:pPr>
            <a:r>
              <a:rPr lang="en">
                <a:solidFill>
                  <a:srgbClr val="333333"/>
                </a:solidFill>
              </a:rPr>
              <a:t>The five new samples, plus the previous most recent 15 samples, create a rolling dataset of 20 samples for use in confirming that that the water is still used appropriately by recalculating the GM and STV.</a:t>
            </a:r>
            <a:endParaRPr>
              <a:solidFill>
                <a:srgbClr val="333333"/>
              </a:solidFill>
            </a:endParaRPr>
          </a:p>
          <a:p>
            <a:pPr marL="0" lvl="0" indent="0" algn="l" rtl="0">
              <a:spcBef>
                <a:spcPts val="0"/>
              </a:spcBef>
              <a:spcAft>
                <a:spcPts val="1600"/>
              </a:spcAft>
              <a:buNone/>
            </a:pP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2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Testing</a:t>
            </a:r>
            <a:endParaRPr/>
          </a:p>
        </p:txBody>
      </p:sp>
      <p:sp>
        <p:nvSpPr>
          <p:cNvPr id="97" name="Google Shape;97;p20"/>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622300" lvl="0" indent="-317500" algn="l" rtl="0">
              <a:spcBef>
                <a:spcPts val="1100"/>
              </a:spcBef>
              <a:spcAft>
                <a:spcPts val="0"/>
              </a:spcAft>
              <a:buClr>
                <a:srgbClr val="333333"/>
              </a:buClr>
              <a:buSzPts val="1400"/>
              <a:buChar char="●"/>
            </a:pPr>
            <a:r>
              <a:rPr lang="en" sz="1400">
                <a:solidFill>
                  <a:srgbClr val="333333"/>
                </a:solidFill>
              </a:rPr>
              <a:t>For untreated ground water that is directly applied to growing produce (other than sprouts), the FDA requires farms to do an initial survey, using a minimum of four samples, collected as close as is practicable to harvest, during the growing season or over a period of one year. The initial survey findings are used to calculate the GM and STV and determine if the water meets the required microbial quality criteria. </a:t>
            </a:r>
            <a:endParaRPr sz="1400">
              <a:solidFill>
                <a:srgbClr val="333333"/>
              </a:solidFill>
            </a:endParaRPr>
          </a:p>
          <a:p>
            <a:pPr marL="1244600" lvl="1" indent="-317500" algn="l" rtl="0">
              <a:spcBef>
                <a:spcPts val="0"/>
              </a:spcBef>
              <a:spcAft>
                <a:spcPts val="0"/>
              </a:spcAft>
              <a:buClr>
                <a:srgbClr val="333333"/>
              </a:buClr>
              <a:buSzPts val="1400"/>
              <a:buChar char="○"/>
            </a:pPr>
            <a:r>
              <a:rPr lang="en">
                <a:solidFill>
                  <a:srgbClr val="333333"/>
                </a:solidFill>
              </a:rPr>
              <a:t>After the initial survey has been conducted, an annual survey of a minimum of one sample per year is required to update the calculations of GM and STV.</a:t>
            </a:r>
            <a:endParaRPr>
              <a:solidFill>
                <a:srgbClr val="333333"/>
              </a:solidFill>
            </a:endParaRPr>
          </a:p>
          <a:p>
            <a:pPr marL="1244600" lvl="1" indent="-317500" algn="l" rtl="0">
              <a:spcBef>
                <a:spcPts val="0"/>
              </a:spcBef>
              <a:spcAft>
                <a:spcPts val="0"/>
              </a:spcAft>
              <a:buClr>
                <a:srgbClr val="333333"/>
              </a:buClr>
              <a:buSzPts val="1400"/>
              <a:buChar char="○"/>
            </a:pPr>
            <a:r>
              <a:rPr lang="en">
                <a:solidFill>
                  <a:srgbClr val="333333"/>
                </a:solidFill>
              </a:rPr>
              <a:t>The new sample, plus the previous most recent three samples, create a rolling dataset of four samples for use in confirming that that the water is still used appropriately by recalculating the GM and STV.  </a:t>
            </a:r>
            <a:endParaRPr>
              <a:solidFill>
                <a:srgbClr val="333333"/>
              </a:solidFill>
            </a:endParaRPr>
          </a:p>
          <a:p>
            <a:pPr marL="0" lvl="0" indent="0" algn="l" rtl="0">
              <a:spcBef>
                <a:spcPts val="0"/>
              </a:spcBef>
              <a:spcAft>
                <a:spcPts val="1600"/>
              </a:spcAft>
              <a:buNone/>
            </a:pP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2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Testing</a:t>
            </a:r>
            <a:endParaRPr/>
          </a:p>
        </p:txBody>
      </p:sp>
      <p:sp>
        <p:nvSpPr>
          <p:cNvPr id="103" name="Google Shape;103;p21"/>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622300" lvl="0" indent="-317500" algn="l" rtl="0">
              <a:spcBef>
                <a:spcPts val="1100"/>
              </a:spcBef>
              <a:spcAft>
                <a:spcPts val="0"/>
              </a:spcAft>
              <a:buClr>
                <a:srgbClr val="333333"/>
              </a:buClr>
              <a:buSzPts val="1400"/>
              <a:buChar char="●"/>
            </a:pPr>
            <a:r>
              <a:rPr lang="en" sz="1400">
                <a:solidFill>
                  <a:srgbClr val="333333"/>
                </a:solidFill>
              </a:rPr>
              <a:t>For untreated ground water that is used for the purposes for which no detectable generic</a:t>
            </a:r>
            <a:r>
              <a:rPr lang="en" sz="1400" i="1">
                <a:solidFill>
                  <a:srgbClr val="333333"/>
                </a:solidFill>
              </a:rPr>
              <a:t> E. coli </a:t>
            </a:r>
            <a:r>
              <a:rPr lang="en" sz="1400">
                <a:solidFill>
                  <a:srgbClr val="333333"/>
                </a:solidFill>
              </a:rPr>
              <a:t>is allowed, the FDA requires farms to initially test the untreated ground water at least four times during the growing season or over a period of one year. Farms must determine whether the water can be used for that purpose based on these results.  </a:t>
            </a:r>
            <a:endParaRPr sz="1400">
              <a:solidFill>
                <a:srgbClr val="333333"/>
              </a:solidFill>
            </a:endParaRPr>
          </a:p>
          <a:p>
            <a:pPr marL="1244600" lvl="1" indent="-317500" algn="l" rtl="0">
              <a:spcBef>
                <a:spcPts val="0"/>
              </a:spcBef>
              <a:spcAft>
                <a:spcPts val="0"/>
              </a:spcAft>
              <a:buClr>
                <a:srgbClr val="333333"/>
              </a:buClr>
              <a:buSzPts val="1400"/>
              <a:buChar char="○"/>
            </a:pPr>
            <a:r>
              <a:rPr lang="en">
                <a:solidFill>
                  <a:srgbClr val="333333"/>
                </a:solidFill>
              </a:rPr>
              <a:t>If the four initial sample results meet the no detectable generic</a:t>
            </a:r>
            <a:r>
              <a:rPr lang="en" i="1">
                <a:solidFill>
                  <a:srgbClr val="333333"/>
                </a:solidFill>
              </a:rPr>
              <a:t> E. coli </a:t>
            </a:r>
            <a:r>
              <a:rPr lang="en">
                <a:solidFill>
                  <a:srgbClr val="333333"/>
                </a:solidFill>
              </a:rPr>
              <a:t>criterion, testing can be done once annually thereafter, using a minimum of one sample. Farms must resume testing at least four times per growing season or year if any annual test fails to meet the microbial quality criterion.</a:t>
            </a:r>
            <a:endParaRPr>
              <a:solidFill>
                <a:srgbClr val="333333"/>
              </a:solidFill>
            </a:endParaRPr>
          </a:p>
          <a:p>
            <a:pPr marL="0" lvl="0" indent="0" algn="l" rtl="0">
              <a:spcBef>
                <a:spcPts val="0"/>
              </a:spcBef>
              <a:spcAft>
                <a:spcPts val="1600"/>
              </a:spcAft>
              <a:buNone/>
            </a:pPr>
            <a:endParaRPr sz="1400"/>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2316</Words>
  <Application>Microsoft Office PowerPoint</Application>
  <PresentationFormat>On-screen Show (16:9)</PresentationFormat>
  <Paragraphs>147</Paragraphs>
  <Slides>28</Slides>
  <Notes>28</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28</vt:i4>
      </vt:variant>
    </vt:vector>
  </HeadingPairs>
  <TitlesOfParts>
    <vt:vector size="30" baseType="lpstr">
      <vt:lpstr>Arial</vt:lpstr>
      <vt:lpstr>Simple Light</vt:lpstr>
      <vt:lpstr>Water Sampling Techniques to Identify Ground Water Contaminants</vt:lpstr>
      <vt:lpstr>Overview</vt:lpstr>
      <vt:lpstr>Agricultural water can be a major conduit of pathogens that can contaminate produce  FSMA’s produce safety rule sets microbial quality standards for agricultural water, including irrigation water that comes into contact with produce</vt:lpstr>
      <vt:lpstr>Food Safety Modernization Act (FSMA)</vt:lpstr>
      <vt:lpstr>FSMA</vt:lpstr>
      <vt:lpstr>FSMA</vt:lpstr>
      <vt:lpstr>Testing</vt:lpstr>
      <vt:lpstr>Testing</vt:lpstr>
      <vt:lpstr>Testing</vt:lpstr>
      <vt:lpstr>Exemptions</vt:lpstr>
      <vt:lpstr>Produce Safety Rule Audits</vt:lpstr>
      <vt:lpstr>The Water System Produce Safety Rule Requirements</vt:lpstr>
      <vt:lpstr>Water System Requirements</vt:lpstr>
      <vt:lpstr>Water System Requirements</vt:lpstr>
      <vt:lpstr>Field Packed Commodities</vt:lpstr>
      <vt:lpstr>Irrigated Lands Regulatory Program Overview </vt:lpstr>
      <vt:lpstr>Ag Order 4.0 Coming Soon</vt:lpstr>
      <vt:lpstr>Total Nitrogen Reporting</vt:lpstr>
      <vt:lpstr>Why does how you sample matter?</vt:lpstr>
      <vt:lpstr>How frequently should you sample?</vt:lpstr>
      <vt:lpstr>Equipment</vt:lpstr>
      <vt:lpstr>PowerPoint Presentation</vt:lpstr>
      <vt:lpstr>Six Steps to Sampling </vt:lpstr>
      <vt:lpstr>Sources of Groundwater Contamination</vt:lpstr>
      <vt:lpstr>Contaminant Flow</vt:lpstr>
      <vt:lpstr>Ground Water Sampling and Quality Assurance</vt:lpstr>
      <vt:lpstr>Sample Collection Protocol</vt:lpstr>
      <vt:lpstr>Other 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Water Sampling Techniques to Identify Ground Water Contaminants</dc:title>
  <dc:creator>Offcampus</dc:creator>
  <cp:lastModifiedBy>Offcampus</cp:lastModifiedBy>
  <cp:revision>1</cp:revision>
  <dcterms:modified xsi:type="dcterms:W3CDTF">2020-07-14T17:22:50Z</dcterms:modified>
</cp:coreProperties>
</file>