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96" r:id="rId3"/>
    <p:sldId id="268" r:id="rId4"/>
    <p:sldId id="275" r:id="rId5"/>
    <p:sldId id="286" r:id="rId6"/>
    <p:sldId id="270" r:id="rId7"/>
    <p:sldId id="273" r:id="rId8"/>
    <p:sldId id="269" r:id="rId9"/>
    <p:sldId id="271" r:id="rId10"/>
    <p:sldId id="289" r:id="rId11"/>
    <p:sldId id="290" r:id="rId12"/>
    <p:sldId id="291" r:id="rId13"/>
    <p:sldId id="297" r:id="rId14"/>
    <p:sldId id="298" r:id="rId15"/>
    <p:sldId id="272" r:id="rId16"/>
    <p:sldId id="288" r:id="rId17"/>
    <p:sldId id="257" r:id="rId18"/>
    <p:sldId id="287" r:id="rId19"/>
    <p:sldId id="293" r:id="rId20"/>
    <p:sldId id="294" r:id="rId21"/>
    <p:sldId id="267" r:id="rId22"/>
    <p:sldId id="259" r:id="rId23"/>
    <p:sldId id="258" r:id="rId24"/>
    <p:sldId id="282" r:id="rId25"/>
    <p:sldId id="284" r:id="rId26"/>
    <p:sldId id="283" r:id="rId27"/>
    <p:sldId id="285" r:id="rId28"/>
    <p:sldId id="313" r:id="rId29"/>
    <p:sldId id="274" r:id="rId30"/>
    <p:sldId id="292" r:id="rId31"/>
    <p:sldId id="295" r:id="rId32"/>
    <p:sldId id="265" r:id="rId33"/>
    <p:sldId id="299" r:id="rId34"/>
    <p:sldId id="300" r:id="rId35"/>
    <p:sldId id="279" r:id="rId36"/>
    <p:sldId id="278" r:id="rId37"/>
    <p:sldId id="280" r:id="rId38"/>
    <p:sldId id="301" r:id="rId39"/>
    <p:sldId id="302" r:id="rId40"/>
    <p:sldId id="303" r:id="rId41"/>
    <p:sldId id="304" r:id="rId42"/>
    <p:sldId id="305" r:id="rId43"/>
    <p:sldId id="306" r:id="rId44"/>
    <p:sldId id="307" r:id="rId45"/>
    <p:sldId id="309" r:id="rId46"/>
    <p:sldId id="310" r:id="rId47"/>
    <p:sldId id="311" r:id="rId48"/>
    <p:sldId id="312" r:id="rId49"/>
    <p:sldId id="281" r:id="rId50"/>
    <p:sldId id="276" r:id="rId51"/>
    <p:sldId id="314" r:id="rId52"/>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Quicksand Bold" charset="0"/>
      <p:bold r:id="rId57"/>
    </p:embeddedFont>
    <p:embeddedFont>
      <p:font typeface="Tahoma" panose="020B0604030504040204" pitchFamily="34" charset="0"/>
      <p:regular r:id="rId58"/>
      <p:bold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7" d="100"/>
          <a:sy n="77" d="100"/>
        </p:scale>
        <p:origin x="183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9144000" cy="5703482"/>
            <a:chOff x="0" y="0"/>
            <a:chExt cx="9144000" cy="5703482"/>
          </a:xfrm>
        </p:grpSpPr>
        <p:sp>
          <p:nvSpPr>
            <p:cNvPr id="8" name="Rectangle 7"/>
            <p:cNvSpPr/>
            <p:nvPr/>
          </p:nvSpPr>
          <p:spPr>
            <a:xfrm>
              <a:off x="0" y="0"/>
              <a:ext cx="6192207" cy="360045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9" name="Rectangle 8"/>
            <p:cNvSpPr/>
            <p:nvPr/>
          </p:nvSpPr>
          <p:spPr>
            <a:xfrm>
              <a:off x="6192207" y="0"/>
              <a:ext cx="2951793" cy="3600450"/>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504D"/>
                </a:solidFill>
                <a:effectLst/>
                <a:uLnTx/>
                <a:uFillTx/>
                <a:latin typeface="Calibri"/>
              </a:endParaRPr>
            </a:p>
          </p:txBody>
        </p:sp>
        <p:sp>
          <p:nvSpPr>
            <p:cNvPr id="10" name="Rectangle 9"/>
            <p:cNvSpPr/>
            <p:nvPr/>
          </p:nvSpPr>
          <p:spPr>
            <a:xfrm>
              <a:off x="0" y="3600451"/>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504D"/>
                </a:solidFill>
                <a:effectLst/>
                <a:uLnTx/>
                <a:uFillTx/>
                <a:latin typeface="Calibri"/>
              </a:endParaRPr>
            </a:p>
          </p:txBody>
        </p:sp>
        <p:sp>
          <p:nvSpPr>
            <p:cNvPr id="11" name="Rectangle 10"/>
            <p:cNvSpPr/>
            <p:nvPr/>
          </p:nvSpPr>
          <p:spPr>
            <a:xfrm>
              <a:off x="6192207" y="3600450"/>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504D"/>
                </a:solidFill>
                <a:effectLst/>
                <a:uLnTx/>
                <a:uFillTx/>
                <a:latin typeface="Calibri"/>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279" y="4447853"/>
              <a:ext cx="908595" cy="1255629"/>
            </a:xfrm>
            <a:prstGeom prst="rect">
              <a:avLst/>
            </a:prstGeom>
          </p:spPr>
        </p:pic>
      </p:grpSp>
      <p:sp>
        <p:nvSpPr>
          <p:cNvPr id="2" name="Title 1"/>
          <p:cNvSpPr>
            <a:spLocks noGrp="1"/>
          </p:cNvSpPr>
          <p:nvPr>
            <p:ph type="ctrTitle" hasCustomPrompt="1"/>
          </p:nvPr>
        </p:nvSpPr>
        <p:spPr>
          <a:xfrm>
            <a:off x="228600" y="1266825"/>
            <a:ext cx="5715000" cy="533400"/>
          </a:xfrm>
        </p:spPr>
        <p:txBody>
          <a:bodyPr>
            <a:normAutofit/>
          </a:bodyPr>
          <a:lstStyle>
            <a:lvl1pPr algn="l">
              <a:defRPr sz="2000">
                <a:solidFill>
                  <a:schemeClr val="bg1">
                    <a:lumMod val="95000"/>
                  </a:schemeClr>
                </a:solidFill>
                <a:latin typeface="Quicksand Bold" pitchFamily="2" charset="0"/>
              </a:defRPr>
            </a:lvl1pPr>
          </a:lstStyle>
          <a:p>
            <a:r>
              <a:rPr lang="en-US" dirty="0" smtClean="0"/>
              <a:t>Click to add Presenter Name</a:t>
            </a:r>
            <a:endParaRPr lang="en-US" dirty="0"/>
          </a:p>
        </p:txBody>
      </p:sp>
      <p:sp>
        <p:nvSpPr>
          <p:cNvPr id="3" name="Subtitle 2"/>
          <p:cNvSpPr>
            <a:spLocks noGrp="1"/>
          </p:cNvSpPr>
          <p:nvPr>
            <p:ph type="subTitle" idx="1" hasCustomPrompt="1"/>
          </p:nvPr>
        </p:nvSpPr>
        <p:spPr>
          <a:xfrm>
            <a:off x="228600" y="228600"/>
            <a:ext cx="5715000" cy="561653"/>
          </a:xfrm>
        </p:spPr>
        <p:txBody>
          <a:bodyPr>
            <a:normAutofit/>
          </a:bodyPr>
          <a:lstStyle>
            <a:lvl1pPr marL="0" indent="0" algn="l">
              <a:buNone/>
              <a:defRPr sz="2800" baseline="0">
                <a:solidFill>
                  <a:schemeClr val="bg1">
                    <a:lumMod val="95000"/>
                  </a:schemeClr>
                </a:solidFill>
                <a:latin typeface="Quicksand 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Presentation Title</a:t>
            </a:r>
            <a:endParaRPr lang="en-US" dirty="0"/>
          </a:p>
        </p:txBody>
      </p:sp>
      <p:sp>
        <p:nvSpPr>
          <p:cNvPr id="13" name="TextBox 12"/>
          <p:cNvSpPr txBox="1"/>
          <p:nvPr userDrawn="1"/>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smtClean="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30000" noProof="0" dirty="0" smtClean="0">
                <a:ln>
                  <a:noFill/>
                </a:ln>
                <a:solidFill>
                  <a:prstClr val="black"/>
                </a:solidFill>
                <a:effectLst/>
                <a:uLnTx/>
                <a:uFillTx/>
              </a:rPr>
              <a:t>GROWING LEADERS </a:t>
            </a:r>
            <a:r>
              <a:rPr kumimoji="0" lang="en-US" sz="1600" b="0" i="1" u="none" strike="noStrike" kern="0" cap="none" spc="0" normalizeH="0" baseline="30000" noProof="0" dirty="0" smtClean="0">
                <a:ln>
                  <a:noFill/>
                </a:ln>
                <a:solidFill>
                  <a:prstClr val="black"/>
                </a:solidFill>
                <a:effectLst/>
                <a:uLnTx/>
                <a:uFillTx/>
              </a:rPr>
              <a:t>Opportunity</a:t>
            </a:r>
            <a:r>
              <a:rPr kumimoji="0" lang="en-US" sz="1600" b="0" i="1" u="none" strike="noStrike" kern="0" cap="none" spc="0" normalizeH="0" baseline="30000" noProof="0" dirty="0">
                <a:ln>
                  <a:noFill/>
                </a:ln>
                <a:solidFill>
                  <a:prstClr val="black"/>
                </a:solidFill>
                <a:effectLst/>
                <a:uLnTx/>
                <a:uFillTx/>
              </a:rPr>
              <a:t>. Engagement. Achievement.    </a:t>
            </a:r>
            <a:r>
              <a:rPr kumimoji="0" lang="en-US" sz="1600" b="0" i="1" u="none" strike="noStrike" kern="0" cap="none" spc="0" normalizeH="0" baseline="30000" noProof="0" dirty="0" err="1">
                <a:ln>
                  <a:noFill/>
                </a:ln>
                <a:solidFill>
                  <a:prstClr val="black"/>
                </a:solidFill>
                <a:effectLst/>
                <a:uLnTx/>
                <a:uFillTx/>
              </a:rPr>
              <a:t>www.hartnell.edu</a:t>
            </a:r>
            <a:endParaRPr kumimoji="0" lang="en-US" sz="1600" b="0" i="1"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Text Placeholder 4"/>
          <p:cNvSpPr>
            <a:spLocks noGrp="1"/>
          </p:cNvSpPr>
          <p:nvPr>
            <p:ph type="body" sz="quarter" idx="11" hasCustomPrompt="1"/>
          </p:nvPr>
        </p:nvSpPr>
        <p:spPr>
          <a:xfrm>
            <a:off x="228600" y="2819400"/>
            <a:ext cx="3502025" cy="457200"/>
          </a:xfrm>
        </p:spPr>
        <p:txBody>
          <a:bodyPr>
            <a:normAutofit/>
          </a:bodyPr>
          <a:lstStyle>
            <a:lvl1pPr marL="0" indent="0">
              <a:buNone/>
              <a:defRPr sz="1800" baseline="0">
                <a:solidFill>
                  <a:schemeClr val="bg1"/>
                </a:solidFill>
              </a:defRPr>
            </a:lvl1pPr>
          </a:lstStyle>
          <a:p>
            <a:pPr lvl="0"/>
            <a:r>
              <a:rPr lang="en-US" dirty="0" smtClean="0"/>
              <a:t>Click to add date</a:t>
            </a:r>
            <a:endParaRPr lang="en-US" dirty="0"/>
          </a:p>
        </p:txBody>
      </p:sp>
      <p:sp>
        <p:nvSpPr>
          <p:cNvPr id="15" name="Text Placeholder 14"/>
          <p:cNvSpPr>
            <a:spLocks noGrp="1"/>
          </p:cNvSpPr>
          <p:nvPr>
            <p:ph type="body" sz="quarter" idx="12" hasCustomPrompt="1"/>
          </p:nvPr>
        </p:nvSpPr>
        <p:spPr>
          <a:xfrm>
            <a:off x="228600" y="1800225"/>
            <a:ext cx="4572000" cy="381000"/>
          </a:xfrm>
        </p:spPr>
        <p:txBody>
          <a:bodyPr>
            <a:normAutofit/>
          </a:bodyPr>
          <a:lstStyle>
            <a:lvl1pPr>
              <a:defRPr sz="1800" b="0" i="1" baseline="0">
                <a:solidFill>
                  <a:schemeClr val="bg1"/>
                </a:solidFill>
              </a:defRPr>
            </a:lvl1pPr>
          </a:lstStyle>
          <a:p>
            <a:pPr lvl="0"/>
            <a:r>
              <a:rPr lang="en-US" dirty="0" smtClean="0"/>
              <a:t>Click to add title or department</a:t>
            </a:r>
            <a:endParaRPr lang="en-US" dirty="0"/>
          </a:p>
        </p:txBody>
      </p:sp>
    </p:spTree>
    <p:extLst>
      <p:ext uri="{BB962C8B-B14F-4D97-AF65-F5344CB8AC3E}">
        <p14:creationId xmlns:p14="http://schemas.microsoft.com/office/powerpoint/2010/main" val="3931370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72317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742950" indent="-285750">
              <a:buClr>
                <a:srgbClr val="7D183F"/>
              </a:buClr>
              <a:buFont typeface="Arial" panose="020B0604020202020204" pitchFamily="34" charset="0"/>
              <a:buChar char="•"/>
              <a:defRPr/>
            </a:lvl2pPr>
            <a:lvl3pPr>
              <a:buClr>
                <a:srgbClr val="FCB816"/>
              </a:buCl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96476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 y="0"/>
            <a:ext cx="6170141" cy="685800"/>
          </a:xfrm>
        </p:spPr>
        <p:txBody>
          <a:bodyPr anchor="ctr">
            <a:normAutofit/>
          </a:bodyPr>
          <a:lstStyle>
            <a:lvl1pPr algn="l">
              <a:defRPr sz="2400" b="1" cap="all" baseline="0"/>
            </a:lvl1pPr>
          </a:lstStyle>
          <a:p>
            <a:r>
              <a:rPr lang="en-US" dirty="0" smtClean="0"/>
              <a:t>Click to edit slide title</a:t>
            </a:r>
            <a:endParaRPr lang="en-US" dirty="0"/>
          </a:p>
        </p:txBody>
      </p:sp>
      <p:sp>
        <p:nvSpPr>
          <p:cNvPr id="3" name="Text Placeholder 2"/>
          <p:cNvSpPr>
            <a:spLocks noGrp="1"/>
          </p:cNvSpPr>
          <p:nvPr>
            <p:ph type="body" idx="1" hasCustomPrompt="1"/>
          </p:nvPr>
        </p:nvSpPr>
        <p:spPr>
          <a:xfrm>
            <a:off x="685800" y="1066800"/>
            <a:ext cx="7772400" cy="5181600"/>
          </a:xfrm>
        </p:spPr>
        <p:txBody>
          <a:bodyPr anchor="ct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insert text</a:t>
            </a:r>
          </a:p>
        </p:txBody>
      </p:sp>
    </p:spTree>
    <p:extLst>
      <p:ext uri="{BB962C8B-B14F-4D97-AF65-F5344CB8AC3E}">
        <p14:creationId xmlns:p14="http://schemas.microsoft.com/office/powerpoint/2010/main" val="35547225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615301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column title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column title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605751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03870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288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insert picture</a:t>
            </a:r>
            <a:endParaRPr lang="en-US" dirty="0"/>
          </a:p>
        </p:txBody>
      </p:sp>
      <p:sp>
        <p:nvSpPr>
          <p:cNvPr id="4" name="Text Placeholder 3"/>
          <p:cNvSpPr>
            <a:spLocks noGrp="1"/>
          </p:cNvSpPr>
          <p:nvPr>
            <p:ph type="body" sz="half" idx="2" hasCustomPrompt="1"/>
          </p:nvPr>
        </p:nvSpPr>
        <p:spPr>
          <a:xfrm>
            <a:off x="1828800" y="5257800"/>
            <a:ext cx="5486400" cy="1143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Tree>
    <p:extLst>
      <p:ext uri="{BB962C8B-B14F-4D97-AF65-F5344CB8AC3E}">
        <p14:creationId xmlns:p14="http://schemas.microsoft.com/office/powerpoint/2010/main" val="35061946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grpSp>
        <p:nvGrpSpPr>
          <p:cNvPr id="7" name="Group 6"/>
          <p:cNvGrpSpPr/>
          <p:nvPr/>
        </p:nvGrpSpPr>
        <p:grpSpPr>
          <a:xfrm>
            <a:off x="0" y="0"/>
            <a:ext cx="9144000" cy="776445"/>
            <a:chOff x="0" y="0"/>
            <a:chExt cx="9144000" cy="776445"/>
          </a:xfrm>
        </p:grpSpPr>
        <p:grpSp>
          <p:nvGrpSpPr>
            <p:cNvPr id="8" name="Group 7"/>
            <p:cNvGrpSpPr/>
            <p:nvPr/>
          </p:nvGrpSpPr>
          <p:grpSpPr>
            <a:xfrm>
              <a:off x="0" y="0"/>
              <a:ext cx="9144000" cy="776445"/>
              <a:chOff x="0" y="0"/>
              <a:chExt cx="9144000" cy="776445"/>
            </a:xfrm>
          </p:grpSpPr>
          <p:sp>
            <p:nvSpPr>
              <p:cNvPr id="11" name="Rectangle 10"/>
              <p:cNvSpPr/>
              <p:nvPr/>
            </p:nvSpPr>
            <p:spPr>
              <a:xfrm>
                <a:off x="0" y="0"/>
                <a:ext cx="6192207" cy="683866"/>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ndParaRPr>
              </a:p>
            </p:txBody>
          </p:sp>
          <p:sp>
            <p:nvSpPr>
              <p:cNvPr id="12" name="Rectangle 11"/>
              <p:cNvSpPr/>
              <p:nvPr/>
            </p:nvSpPr>
            <p:spPr>
              <a:xfrm>
                <a:off x="0" y="683866"/>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504D"/>
                  </a:solidFill>
                  <a:effectLst/>
                  <a:uLnTx/>
                  <a:uFillTx/>
                  <a:latin typeface="Calibri"/>
                </a:endParaRPr>
              </a:p>
            </p:txBody>
          </p:sp>
          <p:sp>
            <p:nvSpPr>
              <p:cNvPr id="13" name="Rectangle 12"/>
              <p:cNvSpPr/>
              <p:nvPr/>
            </p:nvSpPr>
            <p:spPr>
              <a:xfrm>
                <a:off x="6192207" y="683865"/>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C0504D"/>
                  </a:solidFill>
                  <a:effectLst/>
                  <a:uLnTx/>
                  <a:uFillTx/>
                  <a:latin typeface="Calibri"/>
                </a:endParaRPr>
              </a:p>
            </p:txBody>
          </p:sp>
        </p:grpSp>
        <p:pic>
          <p:nvPicPr>
            <p:cNvPr id="9" name="Picture 8" descr="Hartnell Logo CMYK 121813.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574" y="148552"/>
              <a:ext cx="463111" cy="439685"/>
            </a:xfrm>
            <a:prstGeom prst="rect">
              <a:avLst/>
            </a:prstGeom>
          </p:spPr>
        </p:pic>
        <p:pic>
          <p:nvPicPr>
            <p:cNvPr id="10" name="Picture 9" descr="Hartnell Logo RGB-Horz 101314.jpg"/>
            <p:cNvPicPr>
              <a:picLocks noChangeAspect="1"/>
            </p:cNvPicPr>
            <p:nvPr/>
          </p:nvPicPr>
          <p:blipFill rotWithShape="1">
            <a:blip r:embed="rId11" cstate="print">
              <a:extLst>
                <a:ext uri="{28A0092B-C50C-407E-A947-70E740481C1C}">
                  <a14:useLocalDpi xmlns:a14="http://schemas.microsoft.com/office/drawing/2010/main" val="0"/>
                </a:ext>
              </a:extLst>
            </a:blip>
            <a:srcRect t="80177" b="6844"/>
            <a:stretch/>
          </p:blipFill>
          <p:spPr>
            <a:xfrm>
              <a:off x="6838151" y="237585"/>
              <a:ext cx="2159311" cy="229444"/>
            </a:xfrm>
            <a:prstGeom prst="rect">
              <a:avLst/>
            </a:prstGeom>
          </p:spPr>
        </p:pic>
      </p:grpSp>
      <p:sp>
        <p:nvSpPr>
          <p:cNvPr id="14" name="TextBox 13"/>
          <p:cNvSpPr txBox="1"/>
          <p:nvPr/>
        </p:nvSpPr>
        <p:spPr>
          <a:xfrm>
            <a:off x="537284" y="6203646"/>
            <a:ext cx="5535651" cy="86177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smtClean="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30000" noProof="0" dirty="0" smtClean="0">
                <a:ln>
                  <a:noFill/>
                </a:ln>
                <a:solidFill>
                  <a:prstClr val="black"/>
                </a:solidFill>
                <a:effectLst/>
                <a:uLnTx/>
                <a:uFillTx/>
              </a:rPr>
              <a:t>GROWING LEADERS </a:t>
            </a:r>
            <a:r>
              <a:rPr kumimoji="0" lang="en-US" sz="1400" b="0" i="1" u="none" strike="noStrike" kern="0" cap="none" spc="0" normalizeH="0" baseline="30000" noProof="0" dirty="0" smtClean="0">
                <a:ln>
                  <a:noFill/>
                </a:ln>
                <a:solidFill>
                  <a:prstClr val="black"/>
                </a:solidFill>
                <a:effectLst/>
                <a:uLnTx/>
                <a:uFillTx/>
              </a:rPr>
              <a:t>Opportunity</a:t>
            </a:r>
            <a:r>
              <a:rPr kumimoji="0" lang="en-US" sz="1400" b="0" i="1" u="none" strike="noStrike" kern="0" cap="none" spc="0" normalizeH="0" baseline="30000" noProof="0" dirty="0">
                <a:ln>
                  <a:noFill/>
                </a:ln>
                <a:solidFill>
                  <a:prstClr val="black"/>
                </a:solidFill>
                <a:effectLst/>
                <a:uLnTx/>
                <a:uFillTx/>
              </a:rPr>
              <a:t>. Engagement. Achievement.    </a:t>
            </a:r>
            <a:r>
              <a:rPr kumimoji="0" lang="en-US" sz="1400" b="0" i="1" u="none" strike="noStrike" kern="0" cap="none" spc="0" normalizeH="0" baseline="30000" noProof="0" dirty="0" err="1">
                <a:ln>
                  <a:noFill/>
                </a:ln>
                <a:solidFill>
                  <a:prstClr val="black"/>
                </a:solidFill>
                <a:effectLst/>
                <a:uLnTx/>
                <a:uFillTx/>
              </a:rPr>
              <a:t>www.hartnell.edu</a:t>
            </a:r>
            <a:endParaRPr kumimoji="0" lang="en-US" sz="1400" b="0" i="1" u="none" strike="noStrike" kern="0" cap="none" spc="0" normalizeH="0" baseline="3000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2" name="Title Placeholder 1"/>
          <p:cNvSpPr>
            <a:spLocks noGrp="1"/>
          </p:cNvSpPr>
          <p:nvPr>
            <p:ph type="title"/>
          </p:nvPr>
        </p:nvSpPr>
        <p:spPr>
          <a:xfrm>
            <a:off x="26773" y="16737"/>
            <a:ext cx="6165434" cy="667128"/>
          </a:xfrm>
          <a:prstGeom prst="rect">
            <a:avLst/>
          </a:prstGeom>
        </p:spPr>
        <p:txBody>
          <a:bodyPr vert="horz" lIns="91440" tIns="45720" rIns="91440" bIns="45720" rtlCol="0" anchor="ctr">
            <a:normAutofit/>
          </a:bodyPr>
          <a:lstStyle/>
          <a:p>
            <a:r>
              <a:rPr lang="en-US" dirty="0" smtClean="0"/>
              <a:t>Click to edit slide title</a:t>
            </a:r>
            <a:endParaRPr lang="en-US" dirty="0"/>
          </a:p>
        </p:txBody>
      </p:sp>
    </p:spTree>
    <p:extLst>
      <p:ext uri="{BB962C8B-B14F-4D97-AF65-F5344CB8AC3E}">
        <p14:creationId xmlns:p14="http://schemas.microsoft.com/office/powerpoint/2010/main" val="305976380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7" r:id="rId8"/>
  </p:sldLayoutIdLst>
  <p:timing>
    <p:tnLst>
      <p:par>
        <p:cTn id="1" dur="indefinite" restart="never" nodeType="tmRoot"/>
      </p:par>
    </p:tnLst>
  </p:timing>
  <p:txStyles>
    <p:titleStyle>
      <a:lvl1pPr algn="l" defTabSz="914400" rtl="0" eaLnBrk="1" latinLnBrk="0" hangingPunct="1">
        <a:spcBef>
          <a:spcPct val="0"/>
        </a:spcBef>
        <a:buNone/>
        <a:defRPr sz="2400" kern="1200" baseline="0">
          <a:solidFill>
            <a:schemeClr val="bg1">
              <a:lumMod val="95000"/>
            </a:schemeClr>
          </a:solidFill>
          <a:latin typeface="Quicksand Bold" pitchFamily="2"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Quicksand 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Quicksand Bold"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Quicksand Bold"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hartnell.edu/sites/default/files/Library_Documents/Administrative_Services/signature_guidelines_accessible_version.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hartnell.edu/sites/default/files/u88/tracking_sheet_06-2018.pdf" TargetMode="External"/><Relationship Id="rId2" Type="http://schemas.openxmlformats.org/officeDocument/2006/relationships/hyperlink" Target="https://www.hartnell.edu/sites/default/files/u88/agreement-contract_template_2018.docx" TargetMode="External"/><Relationship Id="rId1" Type="http://schemas.openxmlformats.org/officeDocument/2006/relationships/slideLayout" Target="../slideLayouts/slideLayout4.xml"/><Relationship Id="rId4" Type="http://schemas.openxmlformats.org/officeDocument/2006/relationships/hyperlink" Target="https://www.hartnell.edu/sites/default/files/u88/rev.bid_matrix_01-2018.pd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accountspayable@hartnell.edu"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hartnell.edu/about/administrative-services/ckreq.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hartnell.edu/sites/default/files/u88/12-2016_5-w_with_requested_signature.pdf" TargetMode="External"/><Relationship Id="rId2" Type="http://schemas.openxmlformats.org/officeDocument/2006/relationships/hyperlink" Target="https://www.hartnell.edu/sites/default/files/u88/3.a_non-service_stipend_contract_agreement_form_step_3.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concursolutions.com/nui/signin" TargetMode="External"/><Relationship Id="rId2" Type="http://schemas.openxmlformats.org/officeDocument/2006/relationships/hyperlink" Target="https://www.hartnell.edu/about/administrative-services/travelauthorizationform04-2019.pdf" TargetMode="External"/><Relationship Id="rId1" Type="http://schemas.openxmlformats.org/officeDocument/2006/relationships/slideLayout" Target="../slideLayouts/slideLayout4.xml"/><Relationship Id="rId4" Type="http://schemas.openxmlformats.org/officeDocument/2006/relationships/hyperlink" Target="https://www.hartnell.edu/about/administrative-services/credcard.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hartnell.edu/sites/default/files/Library_Documents/Administrative_Services/travel_instructions_and_information_sheet_01-2019_draft.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hartnell.edu/sites/default/files/u88/12-2016_5-w_with_requested_signature.pdf" TargetMode="External"/><Relationship Id="rId2" Type="http://schemas.openxmlformats.org/officeDocument/2006/relationships/hyperlink" Target="https://www.hartnell.edu/sites/default/files/Library_Documents/expenditure_transfer_request_form_2018-19_3.xlsx"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hartnell.edu/sites/default/files/Library_Documents/8-21-2018_budget_revision_form_2018-19_3.xlsx" TargetMode="External"/><Relationship Id="rId2" Type="http://schemas.openxmlformats.org/officeDocument/2006/relationships/hyperlink" Target="https://www.hartnell.edu/sites/default/files/Library_Documents/expenditure_transfer_request_form_2018-19_3.xlsx"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artnell.edu/sites/default/files/u101/Grants/time_effort_10-2015.pdf"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hartnell.edu/sites/default/files/u88/chart_of_accounts_list.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hartnell.edu/about/administrative-services/glbs_instructions.pdf"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www.hartnell.edu/sites/default/files/u88/glbr_instructions.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www.hartnell.edu/business-office"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www.hartnell.edu/sites/default/files/Library_Documents/Administrative_Services/signature_guidelines_accessible_version.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hartnell.edu/sites/default/files/Library_Documents/Administrative_Services/vendor_information_fillable_form_01-2019.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hartnell.edu/sites/default/files/u88/rev.bid_matrix_01-2018.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28600" y="1143000"/>
            <a:ext cx="5715000" cy="561653"/>
          </a:xfrm>
        </p:spPr>
        <p:txBody>
          <a:bodyPr>
            <a:normAutofit/>
          </a:bodyPr>
          <a:lstStyle/>
          <a:p>
            <a:r>
              <a:rPr lang="en-US" dirty="0" smtClean="0">
                <a:latin typeface="Quicksand Bold"/>
              </a:rPr>
              <a:t>Business Office Training</a:t>
            </a:r>
            <a:endParaRPr lang="en-US" dirty="0">
              <a:latin typeface="Quicksand Bold"/>
            </a:endParaRPr>
          </a:p>
        </p:txBody>
      </p:sp>
      <p:sp>
        <p:nvSpPr>
          <p:cNvPr id="5" name="Text Placeholder 4"/>
          <p:cNvSpPr>
            <a:spLocks noGrp="1"/>
          </p:cNvSpPr>
          <p:nvPr>
            <p:ph type="body" sz="quarter" idx="11"/>
          </p:nvPr>
        </p:nvSpPr>
        <p:spPr/>
        <p:txBody>
          <a:bodyPr/>
          <a:lstStyle/>
          <a:p>
            <a:r>
              <a:rPr lang="en-US" dirty="0" smtClean="0"/>
              <a:t>July 19, 2019</a:t>
            </a:r>
            <a:endParaRPr lang="en-US" dirty="0"/>
          </a:p>
        </p:txBody>
      </p:sp>
      <p:sp>
        <p:nvSpPr>
          <p:cNvPr id="7" name="Title 1"/>
          <p:cNvSpPr>
            <a:spLocks noGrp="1"/>
          </p:cNvSpPr>
          <p:nvPr>
            <p:ph type="ctrTitle"/>
          </p:nvPr>
        </p:nvSpPr>
        <p:spPr>
          <a:xfrm>
            <a:off x="152400" y="4038600"/>
            <a:ext cx="7086600" cy="2133600"/>
          </a:xfrm>
        </p:spPr>
        <p:txBody>
          <a:bodyPr>
            <a:normAutofit/>
          </a:bodyPr>
          <a:lstStyle/>
          <a:p>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3436560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BLANKET PURCHASE ORDERS</a:t>
            </a:r>
            <a:endParaRPr lang="en-US" dirty="0"/>
          </a:p>
        </p:txBody>
      </p:sp>
      <p:sp>
        <p:nvSpPr>
          <p:cNvPr id="3" name="Text Placeholder 2"/>
          <p:cNvSpPr>
            <a:spLocks noGrp="1"/>
          </p:cNvSpPr>
          <p:nvPr>
            <p:ph type="body" idx="1"/>
          </p:nvPr>
        </p:nvSpPr>
        <p:spPr>
          <a:xfrm>
            <a:off x="609600" y="838200"/>
            <a:ext cx="8153400" cy="5638800"/>
          </a:xfrm>
        </p:spPr>
        <p:txBody>
          <a:bodyPr>
            <a:noAutofit/>
          </a:bodyPr>
          <a:lstStyle/>
          <a:p>
            <a:r>
              <a:rPr lang="en-US" dirty="0"/>
              <a:t>Blanket POs are for m</a:t>
            </a:r>
            <a:r>
              <a:rPr lang="en-US" dirty="0" smtClean="0"/>
              <a:t>ultiple </a:t>
            </a:r>
            <a:r>
              <a:rPr lang="en-US" dirty="0"/>
              <a:t>payments to the same vendor throughout the fiscal year for a single project/</a:t>
            </a:r>
            <a:r>
              <a:rPr lang="en-US" dirty="0" smtClean="0"/>
              <a:t>service</a:t>
            </a:r>
            <a:r>
              <a:rPr lang="en-US" dirty="0"/>
              <a:t>, or for undefinable goods purchases.</a:t>
            </a:r>
          </a:p>
          <a:p>
            <a:endParaRPr lang="en-US" dirty="0"/>
          </a:p>
          <a:p>
            <a:r>
              <a:rPr lang="en-US" dirty="0" smtClean="0"/>
              <a:t>An example </a:t>
            </a:r>
            <a:r>
              <a:rPr lang="en-US" dirty="0"/>
              <a:t>of a BPO requirement is an on-going service </a:t>
            </a:r>
            <a:r>
              <a:rPr lang="en-US" dirty="0" smtClean="0"/>
              <a:t>contract.</a:t>
            </a:r>
            <a:endParaRPr lang="en-US" dirty="0"/>
          </a:p>
          <a:p>
            <a:endParaRPr lang="en-US" dirty="0"/>
          </a:p>
          <a:p>
            <a:r>
              <a:rPr lang="en-US" dirty="0"/>
              <a:t>Blanket POs are </a:t>
            </a:r>
            <a:r>
              <a:rPr lang="en-US" dirty="0" smtClean="0"/>
              <a:t>initiated using </a:t>
            </a:r>
            <a:r>
              <a:rPr lang="en-US" dirty="0"/>
              <a:t>a Purchase Requisition form (</a:t>
            </a:r>
            <a:r>
              <a:rPr lang="en-US" u="sng" dirty="0"/>
              <a:t>not</a:t>
            </a:r>
            <a:r>
              <a:rPr lang="en-US" dirty="0"/>
              <a:t> through Mercury </a:t>
            </a:r>
            <a:r>
              <a:rPr lang="en-US" dirty="0" smtClean="0"/>
              <a:t>Commerce).</a:t>
            </a:r>
          </a:p>
          <a:p>
            <a:endParaRPr lang="en-US" dirty="0" smtClean="0"/>
          </a:p>
          <a:p>
            <a:r>
              <a:rPr lang="en-US" dirty="0" smtClean="0"/>
              <a:t>Approval </a:t>
            </a:r>
            <a:r>
              <a:rPr lang="en-US" dirty="0"/>
              <a:t>logic is the same as Mercury Commerce; approval signatures must be obtained on the Requisition Form. </a:t>
            </a:r>
          </a:p>
          <a:p>
            <a:endParaRPr lang="en-US" dirty="0"/>
          </a:p>
          <a:p>
            <a:r>
              <a:rPr lang="en-US" dirty="0"/>
              <a:t>Purchase Requisition forms may be obtained from the Business Office</a:t>
            </a:r>
            <a:r>
              <a:rPr lang="en-US" dirty="0" smtClean="0"/>
              <a:t>.</a:t>
            </a:r>
            <a:endParaRPr lang="en-US" dirty="0">
              <a:solidFill>
                <a:schemeClr val="tx2">
                  <a:lumMod val="60000"/>
                  <a:lumOff val="40000"/>
                </a:schemeClr>
              </a:solidFill>
            </a:endParaRPr>
          </a:p>
        </p:txBody>
      </p:sp>
    </p:spTree>
    <p:extLst>
      <p:ext uri="{BB962C8B-B14F-4D97-AF65-F5344CB8AC3E}">
        <p14:creationId xmlns:p14="http://schemas.microsoft.com/office/powerpoint/2010/main" val="3731902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regular (mercury commerce) PURCHASE ORDERS</a:t>
            </a:r>
            <a:endParaRPr lang="en-US" dirty="0"/>
          </a:p>
        </p:txBody>
      </p:sp>
      <p:sp>
        <p:nvSpPr>
          <p:cNvPr id="3" name="Text Placeholder 2"/>
          <p:cNvSpPr>
            <a:spLocks noGrp="1"/>
          </p:cNvSpPr>
          <p:nvPr>
            <p:ph type="body" idx="1"/>
          </p:nvPr>
        </p:nvSpPr>
        <p:spPr>
          <a:xfrm>
            <a:off x="609600" y="990600"/>
            <a:ext cx="7772400" cy="5486400"/>
          </a:xfrm>
        </p:spPr>
        <p:txBody>
          <a:bodyPr>
            <a:normAutofit/>
          </a:bodyPr>
          <a:lstStyle/>
          <a:p>
            <a:r>
              <a:rPr lang="en-US" dirty="0"/>
              <a:t>Regular Purchase Orders are for defined purchases and valid for one use only. Product, quantities, and unit pricing are known, and are listed as line items on the PO when the request is converted.</a:t>
            </a:r>
          </a:p>
          <a:p>
            <a:endParaRPr lang="en-US" dirty="0"/>
          </a:p>
          <a:p>
            <a:r>
              <a:rPr lang="en-US" dirty="0" smtClean="0"/>
              <a:t>Requests </a:t>
            </a:r>
            <a:r>
              <a:rPr lang="en-US" dirty="0"/>
              <a:t>for Regular </a:t>
            </a:r>
            <a:r>
              <a:rPr lang="en-US" dirty="0" smtClean="0"/>
              <a:t>Purchase Orders </a:t>
            </a:r>
            <a:r>
              <a:rPr lang="en-US" dirty="0"/>
              <a:t>are processed through Mercury Commerce</a:t>
            </a:r>
            <a:r>
              <a:rPr lang="en-US" dirty="0" smtClean="0"/>
              <a:t>.</a:t>
            </a:r>
          </a:p>
          <a:p>
            <a:endParaRPr lang="en-US" sz="2600" dirty="0" smtClean="0"/>
          </a:p>
          <a:p>
            <a:r>
              <a:rPr lang="en-US" dirty="0" smtClean="0"/>
              <a:t>Refer to guidelines on </a:t>
            </a:r>
            <a:r>
              <a:rPr lang="en-US" dirty="0" smtClean="0">
                <a:hlinkClick r:id="rId2"/>
              </a:rPr>
              <a:t>Check Request vs. Purchase Requisition</a:t>
            </a:r>
            <a:endParaRPr lang="en-US" dirty="0" smtClean="0"/>
          </a:p>
        </p:txBody>
      </p:sp>
    </p:spTree>
    <p:extLst>
      <p:ext uri="{BB962C8B-B14F-4D97-AF65-F5344CB8AC3E}">
        <p14:creationId xmlns:p14="http://schemas.microsoft.com/office/powerpoint/2010/main" val="3220431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receiving</a:t>
            </a:r>
            <a:endParaRPr lang="en-US" dirty="0"/>
          </a:p>
        </p:txBody>
      </p:sp>
      <p:sp>
        <p:nvSpPr>
          <p:cNvPr id="3" name="Text Placeholder 2"/>
          <p:cNvSpPr>
            <a:spLocks noGrp="1"/>
          </p:cNvSpPr>
          <p:nvPr>
            <p:ph type="body" idx="1"/>
          </p:nvPr>
        </p:nvSpPr>
        <p:spPr>
          <a:xfrm>
            <a:off x="609600" y="990600"/>
            <a:ext cx="7772400" cy="5486400"/>
          </a:xfrm>
        </p:spPr>
        <p:txBody>
          <a:bodyPr>
            <a:normAutofit/>
          </a:bodyPr>
          <a:lstStyle/>
          <a:p>
            <a:r>
              <a:rPr lang="en-US" dirty="0"/>
              <a:t>Receiving needs to occur before an invoice can be paid</a:t>
            </a:r>
            <a:r>
              <a:rPr lang="en-US" dirty="0" smtClean="0"/>
              <a:t>. This is done in Mercury Commerce and should be performed as soon as items are delivered.</a:t>
            </a:r>
            <a:endParaRPr lang="en-US" dirty="0"/>
          </a:p>
          <a:p>
            <a:endParaRPr lang="en-US" dirty="0"/>
          </a:p>
          <a:p>
            <a:r>
              <a:rPr lang="en-US" dirty="0"/>
              <a:t>This task is primarily done by the </a:t>
            </a:r>
            <a:r>
              <a:rPr lang="en-US" dirty="0" smtClean="0"/>
              <a:t>warehouse; however, </a:t>
            </a:r>
            <a:r>
              <a:rPr lang="en-US" dirty="0"/>
              <a:t>not everything is handled by the warehouse. Services, and any goods that bypass the warehouse (such as deliveries directly to </a:t>
            </a:r>
            <a:r>
              <a:rPr lang="en-US" dirty="0" err="1"/>
              <a:t>Alisal</a:t>
            </a:r>
            <a:r>
              <a:rPr lang="en-US" dirty="0"/>
              <a:t> or King City) need to be received by the department/requester.</a:t>
            </a:r>
          </a:p>
          <a:p>
            <a:endParaRPr lang="en-US" dirty="0"/>
          </a:p>
        </p:txBody>
      </p:sp>
    </p:spTree>
    <p:extLst>
      <p:ext uri="{BB962C8B-B14F-4D97-AF65-F5344CB8AC3E}">
        <p14:creationId xmlns:p14="http://schemas.microsoft.com/office/powerpoint/2010/main" val="528539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Receiving in mercury commerce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7" y="1028700"/>
            <a:ext cx="591502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299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Receiving in mercury commerce</a:t>
            </a: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47878"/>
            <a:ext cx="8915400" cy="471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720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FOR SERVICES</a:t>
            </a:r>
            <a:endParaRPr lang="en-US" dirty="0"/>
          </a:p>
        </p:txBody>
      </p:sp>
      <p:sp>
        <p:nvSpPr>
          <p:cNvPr id="3" name="Text Placeholder 2"/>
          <p:cNvSpPr>
            <a:spLocks noGrp="1"/>
          </p:cNvSpPr>
          <p:nvPr>
            <p:ph type="body" idx="1"/>
          </p:nvPr>
        </p:nvSpPr>
        <p:spPr>
          <a:xfrm>
            <a:off x="609600" y="990600"/>
            <a:ext cx="7772400" cy="5486400"/>
          </a:xfrm>
        </p:spPr>
        <p:txBody>
          <a:bodyPr>
            <a:normAutofit/>
          </a:bodyPr>
          <a:lstStyle/>
          <a:p>
            <a:pPr marL="342900" indent="-342900">
              <a:buFont typeface="Arial" pitchFamily="34" charset="0"/>
              <a:buChar char="•"/>
            </a:pPr>
            <a:r>
              <a:rPr lang="en-US" dirty="0">
                <a:cs typeface="Tahoma" pitchFamily="34" charset="0"/>
              </a:rPr>
              <a:t>The </a:t>
            </a:r>
            <a:r>
              <a:rPr lang="en-US" dirty="0" smtClean="0">
                <a:cs typeface="Tahoma" pitchFamily="34" charset="0"/>
                <a:hlinkClick r:id="rId2"/>
              </a:rPr>
              <a:t>Agreement / Contract </a:t>
            </a:r>
            <a:r>
              <a:rPr lang="en-US" dirty="0">
                <a:cs typeface="Tahoma" pitchFamily="34" charset="0"/>
                <a:hlinkClick r:id="rId2"/>
              </a:rPr>
              <a:t>T</a:t>
            </a:r>
            <a:r>
              <a:rPr lang="en-US" dirty="0" smtClean="0">
                <a:cs typeface="Tahoma" pitchFamily="34" charset="0"/>
                <a:hlinkClick r:id="rId2"/>
              </a:rPr>
              <a:t>emplate</a:t>
            </a:r>
            <a:r>
              <a:rPr lang="en-US" dirty="0" smtClean="0">
                <a:cs typeface="Tahoma" pitchFamily="34" charset="0"/>
              </a:rPr>
              <a:t> </a:t>
            </a:r>
            <a:r>
              <a:rPr lang="en-US" dirty="0">
                <a:cs typeface="Tahoma" pitchFamily="34" charset="0"/>
              </a:rPr>
              <a:t>can be found on the Business Office web </a:t>
            </a:r>
            <a:r>
              <a:rPr lang="en-US" dirty="0" smtClean="0">
                <a:cs typeface="Tahoma" pitchFamily="34" charset="0"/>
              </a:rPr>
              <a:t>page</a:t>
            </a:r>
            <a:endParaRPr lang="en-US" b="1" dirty="0" smtClean="0">
              <a:cs typeface="Tahoma" pitchFamily="34" charset="0"/>
            </a:endParaRPr>
          </a:p>
          <a:p>
            <a:endParaRPr lang="en-US" dirty="0">
              <a:cs typeface="Tahoma" pitchFamily="34" charset="0"/>
            </a:endParaRPr>
          </a:p>
          <a:p>
            <a:pPr marL="342900" indent="-342900">
              <a:buFont typeface="Arial" pitchFamily="34" charset="0"/>
              <a:buChar char="•"/>
            </a:pPr>
            <a:r>
              <a:rPr lang="en-US" dirty="0" smtClean="0">
                <a:cs typeface="Tahoma" pitchFamily="34" charset="0"/>
              </a:rPr>
              <a:t>The agreement/contract </a:t>
            </a:r>
            <a:r>
              <a:rPr lang="en-US" dirty="0">
                <a:cs typeface="Tahoma" pitchFamily="34" charset="0"/>
              </a:rPr>
              <a:t>must be accompanied by </a:t>
            </a:r>
            <a:r>
              <a:rPr lang="en-US" dirty="0" smtClean="0">
                <a:cs typeface="Tahoma" pitchFamily="34" charset="0"/>
              </a:rPr>
              <a:t>a </a:t>
            </a:r>
            <a:r>
              <a:rPr lang="en-US" dirty="0" smtClean="0">
                <a:cs typeface="Tahoma" pitchFamily="34" charset="0"/>
                <a:hlinkClick r:id="rId3"/>
              </a:rPr>
              <a:t>Tracking Sheet Template</a:t>
            </a:r>
            <a:endParaRPr lang="en-US" b="1" dirty="0" smtClean="0">
              <a:cs typeface="Tahoma" pitchFamily="34" charset="0"/>
            </a:endParaRPr>
          </a:p>
          <a:p>
            <a:endParaRPr lang="en-US" dirty="0" smtClean="0">
              <a:cs typeface="Tahoma" pitchFamily="34" charset="0"/>
            </a:endParaRPr>
          </a:p>
          <a:p>
            <a:pPr marL="342900" indent="-342900">
              <a:buFont typeface="Arial" pitchFamily="34" charset="0"/>
              <a:buChar char="•"/>
            </a:pPr>
            <a:r>
              <a:rPr lang="en-US" dirty="0" smtClean="0">
                <a:cs typeface="Tahoma" pitchFamily="34" charset="0"/>
              </a:rPr>
              <a:t>Plan </a:t>
            </a:r>
            <a:r>
              <a:rPr lang="en-US" dirty="0">
                <a:cs typeface="Tahoma" pitchFamily="34" charset="0"/>
              </a:rPr>
              <a:t>ahead – the approval process takes time.  All </a:t>
            </a:r>
            <a:r>
              <a:rPr lang="en-US" dirty="0" smtClean="0">
                <a:cs typeface="Tahoma" pitchFamily="34" charset="0"/>
              </a:rPr>
              <a:t>agreements/contracts </a:t>
            </a:r>
            <a:r>
              <a:rPr lang="en-US" dirty="0">
                <a:cs typeface="Tahoma" pitchFamily="34" charset="0"/>
              </a:rPr>
              <a:t>must be signed by the President of the college </a:t>
            </a:r>
            <a:r>
              <a:rPr lang="en-US" i="1" dirty="0">
                <a:cs typeface="Tahoma" pitchFamily="34" charset="0"/>
              </a:rPr>
              <a:t>BEFORE</a:t>
            </a:r>
            <a:r>
              <a:rPr lang="en-US" dirty="0">
                <a:cs typeface="Tahoma" pitchFamily="34" charset="0"/>
              </a:rPr>
              <a:t> services commence. </a:t>
            </a:r>
          </a:p>
          <a:p>
            <a:r>
              <a:rPr lang="en-US" dirty="0">
                <a:cs typeface="Tahoma" pitchFamily="34" charset="0"/>
              </a:rPr>
              <a:t> </a:t>
            </a:r>
          </a:p>
          <a:p>
            <a:pPr marL="342900" indent="-342900">
              <a:buFont typeface="Arial" pitchFamily="34" charset="0"/>
              <a:buChar char="•"/>
            </a:pPr>
            <a:r>
              <a:rPr lang="en-US" dirty="0">
                <a:cs typeface="Tahoma" pitchFamily="34" charset="0"/>
              </a:rPr>
              <a:t>If the contract expense exceeds the limit on the </a:t>
            </a:r>
            <a:r>
              <a:rPr lang="en-US" dirty="0">
                <a:cs typeface="Tahoma" pitchFamily="34" charset="0"/>
                <a:hlinkClick r:id="rId4"/>
              </a:rPr>
              <a:t>Bidding Procedures Matrix</a:t>
            </a:r>
            <a:r>
              <a:rPr lang="en-US" dirty="0">
                <a:cs typeface="Tahoma" pitchFamily="34" charset="0"/>
              </a:rPr>
              <a:t>, the Board of Trustees must approve the contract before the President signs and </a:t>
            </a:r>
            <a:r>
              <a:rPr lang="en-US" i="1" dirty="0">
                <a:cs typeface="Tahoma" pitchFamily="34" charset="0"/>
              </a:rPr>
              <a:t>BEFORE</a:t>
            </a:r>
            <a:r>
              <a:rPr lang="en-US" dirty="0">
                <a:cs typeface="Tahoma" pitchFamily="34" charset="0"/>
              </a:rPr>
              <a:t> services commence.</a:t>
            </a:r>
            <a:endParaRPr lang="en-US" i="1" dirty="0">
              <a:cs typeface="Tahoma" pitchFamily="34" charset="0"/>
            </a:endParaRPr>
          </a:p>
        </p:txBody>
      </p:sp>
    </p:spTree>
    <p:extLst>
      <p:ext uri="{BB962C8B-B14F-4D97-AF65-F5344CB8AC3E}">
        <p14:creationId xmlns:p14="http://schemas.microsoft.com/office/powerpoint/2010/main" val="2105597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Accounts payable</a:t>
            </a:r>
            <a:endParaRPr lang="en-US" dirty="0"/>
          </a:p>
        </p:txBody>
      </p:sp>
      <p:sp>
        <p:nvSpPr>
          <p:cNvPr id="3" name="Text Placeholder 2"/>
          <p:cNvSpPr>
            <a:spLocks noGrp="1"/>
          </p:cNvSpPr>
          <p:nvPr>
            <p:ph type="body" idx="1"/>
          </p:nvPr>
        </p:nvSpPr>
        <p:spPr>
          <a:xfrm>
            <a:off x="609600" y="990600"/>
            <a:ext cx="7772400" cy="5486400"/>
          </a:xfrm>
        </p:spPr>
        <p:txBody>
          <a:bodyPr>
            <a:normAutofit/>
          </a:bodyPr>
          <a:lstStyle/>
          <a:p>
            <a:r>
              <a:rPr lang="en-US" sz="2400" dirty="0" smtClean="0"/>
              <a:t>All </a:t>
            </a:r>
            <a:r>
              <a:rPr lang="en-US" sz="2400" dirty="0"/>
              <a:t>vendors need to be directed to send invoices directly to </a:t>
            </a:r>
            <a:r>
              <a:rPr lang="en-US" sz="2400" dirty="0" smtClean="0">
                <a:hlinkClick r:id="rId2"/>
              </a:rPr>
              <a:t>accountspayable@hartnell.edu</a:t>
            </a:r>
            <a:r>
              <a:rPr lang="en-US" sz="2400" dirty="0" smtClean="0"/>
              <a:t>.</a:t>
            </a:r>
          </a:p>
          <a:p>
            <a:endParaRPr lang="en-US" sz="2400" dirty="0"/>
          </a:p>
          <a:p>
            <a:r>
              <a:rPr lang="en-US" sz="2400" dirty="0" smtClean="0"/>
              <a:t>If you receive invoices in your department, please forward to the Business Office as soon as possible.</a:t>
            </a:r>
          </a:p>
        </p:txBody>
      </p:sp>
    </p:spTree>
    <p:extLst>
      <p:ext uri="{BB962C8B-B14F-4D97-AF65-F5344CB8AC3E}">
        <p14:creationId xmlns:p14="http://schemas.microsoft.com/office/powerpoint/2010/main" val="2328764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 requests</a:t>
            </a:r>
            <a:endParaRPr lang="en-US" dirty="0"/>
          </a:p>
        </p:txBody>
      </p:sp>
      <p:sp>
        <p:nvSpPr>
          <p:cNvPr id="3" name="Text Placeholder 2"/>
          <p:cNvSpPr>
            <a:spLocks noGrp="1"/>
          </p:cNvSpPr>
          <p:nvPr>
            <p:ph type="body" idx="1"/>
          </p:nvPr>
        </p:nvSpPr>
        <p:spPr>
          <a:xfrm>
            <a:off x="609600" y="1295400"/>
            <a:ext cx="7772400" cy="5334000"/>
          </a:xfrm>
        </p:spPr>
        <p:txBody>
          <a:bodyPr>
            <a:normAutofit/>
          </a:bodyPr>
          <a:lstStyle/>
          <a:p>
            <a:r>
              <a:rPr lang="en-US" sz="2400" dirty="0" smtClean="0"/>
              <a:t>A </a:t>
            </a:r>
            <a:r>
              <a:rPr lang="en-US" sz="2400" dirty="0" smtClean="0">
                <a:hlinkClick r:id="rId2"/>
              </a:rPr>
              <a:t>Check Request</a:t>
            </a:r>
            <a:r>
              <a:rPr lang="en-US" sz="2400" dirty="0" smtClean="0"/>
              <a:t> form should be used for the following:</a:t>
            </a:r>
          </a:p>
          <a:p>
            <a:endParaRPr lang="en-US" sz="2400" dirty="0"/>
          </a:p>
          <a:p>
            <a:pPr marL="342900" indent="-342900">
              <a:buFont typeface="Arial" pitchFamily="34" charset="0"/>
              <a:buChar char="•"/>
            </a:pPr>
            <a:r>
              <a:rPr lang="en-US" sz="2400" dirty="0"/>
              <a:t>Dues </a:t>
            </a:r>
          </a:p>
          <a:p>
            <a:pPr marL="342900" indent="-342900">
              <a:buFont typeface="Arial" pitchFamily="34" charset="0"/>
              <a:buChar char="•"/>
            </a:pPr>
            <a:r>
              <a:rPr lang="en-US" sz="2400" dirty="0"/>
              <a:t>Subscriptions</a:t>
            </a:r>
          </a:p>
          <a:p>
            <a:pPr marL="342900" indent="-342900">
              <a:buFont typeface="Arial" pitchFamily="34" charset="0"/>
              <a:buChar char="•"/>
            </a:pPr>
            <a:r>
              <a:rPr lang="en-US" sz="2400" dirty="0"/>
              <a:t>Reimbursements</a:t>
            </a:r>
          </a:p>
          <a:p>
            <a:pPr marL="342900" indent="-342900">
              <a:buFont typeface="Arial" pitchFamily="34" charset="0"/>
              <a:buChar char="•"/>
            </a:pPr>
            <a:r>
              <a:rPr lang="en-US" sz="2400" dirty="0"/>
              <a:t>Conference Registrations</a:t>
            </a:r>
          </a:p>
          <a:p>
            <a:pPr marL="342900" indent="-342900">
              <a:buFont typeface="Arial" pitchFamily="34" charset="0"/>
              <a:buChar char="•"/>
            </a:pPr>
            <a:r>
              <a:rPr lang="en-US" sz="2400" dirty="0" smtClean="0"/>
              <a:t>Guest </a:t>
            </a:r>
            <a:r>
              <a:rPr lang="en-US" sz="2400" dirty="0"/>
              <a:t>Speakers</a:t>
            </a:r>
          </a:p>
          <a:p>
            <a:pPr marL="342900" indent="-342900">
              <a:buFont typeface="Arial" pitchFamily="34" charset="0"/>
              <a:buChar char="•"/>
            </a:pPr>
            <a:r>
              <a:rPr lang="en-US" sz="2400" dirty="0"/>
              <a:t>Student </a:t>
            </a:r>
            <a:r>
              <a:rPr lang="en-US" sz="2400" dirty="0" smtClean="0"/>
              <a:t>Stipends</a:t>
            </a:r>
          </a:p>
          <a:p>
            <a:endParaRPr lang="en-US" sz="2400" dirty="0"/>
          </a:p>
          <a:p>
            <a:r>
              <a:rPr lang="en-US" sz="2400" dirty="0" smtClean="0"/>
              <a:t>*Always </a:t>
            </a:r>
            <a:r>
              <a:rPr lang="en-US" sz="2400" dirty="0"/>
              <a:t>attach proper support documentation to check </a:t>
            </a:r>
            <a:r>
              <a:rPr lang="en-US" sz="2400" dirty="0" smtClean="0"/>
              <a:t>requests*</a:t>
            </a:r>
          </a:p>
          <a:p>
            <a:endParaRPr lang="en-US" sz="2600" dirty="0" smtClean="0"/>
          </a:p>
          <a:p>
            <a:endParaRPr lang="en-US" sz="2800" dirty="0"/>
          </a:p>
        </p:txBody>
      </p:sp>
    </p:spTree>
    <p:extLst>
      <p:ext uri="{BB962C8B-B14F-4D97-AF65-F5344CB8AC3E}">
        <p14:creationId xmlns:p14="http://schemas.microsoft.com/office/powerpoint/2010/main" val="3488808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Accounts payable reminders</a:t>
            </a:r>
            <a:endParaRPr lang="en-US" dirty="0"/>
          </a:p>
        </p:txBody>
      </p:sp>
      <p:sp>
        <p:nvSpPr>
          <p:cNvPr id="3" name="Text Placeholder 2"/>
          <p:cNvSpPr>
            <a:spLocks noGrp="1"/>
          </p:cNvSpPr>
          <p:nvPr>
            <p:ph type="body" idx="1"/>
          </p:nvPr>
        </p:nvSpPr>
        <p:spPr>
          <a:xfrm>
            <a:off x="609600" y="990600"/>
            <a:ext cx="8001000" cy="5486400"/>
          </a:xfrm>
        </p:spPr>
        <p:txBody>
          <a:bodyPr>
            <a:noAutofit/>
          </a:bodyPr>
          <a:lstStyle/>
          <a:p>
            <a:pPr marL="342900" indent="-342900">
              <a:buFont typeface="Arial" pitchFamily="34" charset="0"/>
              <a:buChar char="•"/>
            </a:pPr>
            <a:r>
              <a:rPr lang="en-US" sz="1800" dirty="0" smtClean="0"/>
              <a:t>1-2 week turnaround for all check requests.</a:t>
            </a:r>
          </a:p>
          <a:p>
            <a:pPr marL="342900" indent="-342900">
              <a:buFont typeface="Arial" pitchFamily="34" charset="0"/>
              <a:buChar char="•"/>
            </a:pPr>
            <a:endParaRPr lang="en-US" sz="1800" dirty="0"/>
          </a:p>
          <a:p>
            <a:pPr marL="342900" indent="-342900">
              <a:buFont typeface="Arial" pitchFamily="34" charset="0"/>
              <a:buChar char="•"/>
            </a:pPr>
            <a:r>
              <a:rPr lang="en-US" sz="1800" dirty="0" smtClean="0"/>
              <a:t>Check your budget balances! Requests with insufficient funds will be returned to the department via campus mail.</a:t>
            </a:r>
          </a:p>
          <a:p>
            <a:r>
              <a:rPr lang="en-US" sz="1800" dirty="0"/>
              <a:t>	</a:t>
            </a:r>
            <a:r>
              <a:rPr lang="en-US" sz="1800" dirty="0" smtClean="0"/>
              <a:t>*Use </a:t>
            </a:r>
            <a:r>
              <a:rPr lang="en-US" sz="1800" dirty="0"/>
              <a:t>Colleague screen “ACBL” for account </a:t>
            </a:r>
            <a:r>
              <a:rPr lang="en-US" sz="1800" dirty="0" smtClean="0"/>
              <a:t>snapshot.</a:t>
            </a:r>
          </a:p>
          <a:p>
            <a:endParaRPr lang="en-US" sz="1800" dirty="0" smtClean="0"/>
          </a:p>
          <a:p>
            <a:pPr marL="342900" indent="-342900">
              <a:buFont typeface="Arial" pitchFamily="34" charset="0"/>
              <a:buChar char="•"/>
            </a:pPr>
            <a:r>
              <a:rPr lang="en-US" sz="1800" dirty="0" smtClean="0"/>
              <a:t>Reimbursements </a:t>
            </a:r>
            <a:r>
              <a:rPr lang="en-US" sz="1800" dirty="0"/>
              <a:t>are an exception to the purchasing policy and will be </a:t>
            </a:r>
            <a:r>
              <a:rPr lang="en-US" sz="1800" dirty="0" smtClean="0"/>
              <a:t>carefully reviewed </a:t>
            </a:r>
            <a:r>
              <a:rPr lang="en-US" sz="1800" dirty="0"/>
              <a:t>by the Controller </a:t>
            </a:r>
            <a:r>
              <a:rPr lang="en-US" sz="1800" dirty="0" smtClean="0"/>
              <a:t>and Accounting </a:t>
            </a:r>
            <a:r>
              <a:rPr lang="en-US" sz="1800" dirty="0"/>
              <a:t>Manager. </a:t>
            </a:r>
            <a:endParaRPr lang="en-US" sz="1800" dirty="0" smtClean="0"/>
          </a:p>
          <a:p>
            <a:pPr marL="342900" indent="-342900">
              <a:buFont typeface="Arial" pitchFamily="34" charset="0"/>
              <a:buChar char="•"/>
            </a:pPr>
            <a:endParaRPr lang="en-US" sz="1800" dirty="0" smtClean="0"/>
          </a:p>
          <a:p>
            <a:pPr marL="342900" indent="-342900">
              <a:buFont typeface="Arial" pitchFamily="34" charset="0"/>
              <a:buChar char="•"/>
            </a:pPr>
            <a:r>
              <a:rPr lang="en-US" sz="1800" dirty="0" smtClean="0"/>
              <a:t>Do not pay out of pocket; reimbursements are not guaranteed. Use purchase orders. </a:t>
            </a:r>
          </a:p>
          <a:p>
            <a:pPr marL="342900" indent="-342900">
              <a:buFont typeface="Arial" pitchFamily="34" charset="0"/>
              <a:buChar char="•"/>
            </a:pPr>
            <a:endParaRPr lang="en-US" sz="1800" dirty="0"/>
          </a:p>
          <a:p>
            <a:pPr marL="342900" indent="-342900">
              <a:buFont typeface="Arial" pitchFamily="34" charset="0"/>
              <a:buChar char="•"/>
            </a:pPr>
            <a:r>
              <a:rPr lang="en-US" sz="1800" dirty="0"/>
              <a:t>You will receive an email when your personal reimbursement check is ready to be picked up at the Cashiers Office. After 5 business days checks will be mailed</a:t>
            </a:r>
            <a:r>
              <a:rPr lang="en-US" sz="1800" dirty="0" smtClean="0"/>
              <a:t>.</a:t>
            </a:r>
          </a:p>
          <a:p>
            <a:pPr marL="342900" indent="-342900">
              <a:buFont typeface="Arial" pitchFamily="34" charset="0"/>
              <a:buChar char="•"/>
            </a:pPr>
            <a:endParaRPr lang="en-US" sz="1800" dirty="0"/>
          </a:p>
        </p:txBody>
      </p:sp>
    </p:spTree>
    <p:extLst>
      <p:ext uri="{BB962C8B-B14F-4D97-AF65-F5344CB8AC3E}">
        <p14:creationId xmlns:p14="http://schemas.microsoft.com/office/powerpoint/2010/main" val="384717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Accounts payable reminders</a:t>
            </a:r>
          </a:p>
        </p:txBody>
      </p:sp>
      <p:sp>
        <p:nvSpPr>
          <p:cNvPr id="3" name="Text Placeholder 2"/>
          <p:cNvSpPr>
            <a:spLocks noGrp="1"/>
          </p:cNvSpPr>
          <p:nvPr>
            <p:ph type="body" idx="1"/>
          </p:nvPr>
        </p:nvSpPr>
        <p:spPr>
          <a:xfrm>
            <a:off x="457200" y="685800"/>
            <a:ext cx="8382000" cy="5638800"/>
          </a:xfrm>
        </p:spPr>
        <p:txBody>
          <a:bodyPr>
            <a:normAutofit/>
          </a:bodyPr>
          <a:lstStyle/>
          <a:p>
            <a:endParaRPr lang="en-US" sz="2200" dirty="0"/>
          </a:p>
          <a:p>
            <a:pPr marL="342900" indent="-342900">
              <a:buFont typeface="Arial" pitchFamily="34" charset="0"/>
              <a:buChar char="•"/>
            </a:pPr>
            <a:r>
              <a:rPr lang="en-US" dirty="0"/>
              <a:t>Student stipends must have a </a:t>
            </a:r>
            <a:r>
              <a:rPr lang="en-US" dirty="0">
                <a:hlinkClick r:id="rId2"/>
              </a:rPr>
              <a:t>Non-Service Stipend Contract Agreement</a:t>
            </a:r>
            <a:r>
              <a:rPr lang="en-US" dirty="0"/>
              <a:t> completed and a student roster attached to the Check Request form (include ID#s, names, addresses, amount to be paid)</a:t>
            </a:r>
            <a:r>
              <a:rPr lang="en-US" dirty="0" smtClean="0"/>
              <a:t>.</a:t>
            </a:r>
            <a:endParaRPr lang="en-US" dirty="0"/>
          </a:p>
          <a:p>
            <a:pPr marL="342900" indent="-342900">
              <a:buFont typeface="Arial" pitchFamily="34" charset="0"/>
              <a:buChar char="•"/>
            </a:pPr>
            <a:endParaRPr lang="en-US" dirty="0" smtClean="0"/>
          </a:p>
          <a:p>
            <a:pPr marL="342900" indent="-342900">
              <a:buFont typeface="Arial" pitchFamily="34" charset="0"/>
              <a:buChar char="•"/>
            </a:pPr>
            <a:r>
              <a:rPr lang="en-US" dirty="0" smtClean="0"/>
              <a:t>Do not make purchases from Follett without a purchase order.</a:t>
            </a:r>
          </a:p>
          <a:p>
            <a:pPr marL="342900" indent="-342900">
              <a:buFont typeface="Arial" pitchFamily="34" charset="0"/>
              <a:buChar char="•"/>
            </a:pPr>
            <a:endParaRPr lang="en-US" dirty="0" smtClean="0"/>
          </a:p>
          <a:p>
            <a:pPr marL="342900" indent="-342900">
              <a:buFont typeface="Arial" pitchFamily="34" charset="0"/>
              <a:buChar char="•"/>
            </a:pPr>
            <a:r>
              <a:rPr lang="en-US" dirty="0" smtClean="0"/>
              <a:t>Provide all invoices and original receipts to the Business Office. Reference purchase order number on the document.</a:t>
            </a:r>
          </a:p>
          <a:p>
            <a:endParaRPr lang="en-US" dirty="0" smtClean="0"/>
          </a:p>
          <a:p>
            <a:pPr marL="342900" indent="-342900">
              <a:buFont typeface="Arial" pitchFamily="34" charset="0"/>
              <a:buChar char="•"/>
            </a:pPr>
            <a:r>
              <a:rPr lang="en-US" dirty="0" smtClean="0"/>
              <a:t>Invoices must be signed by the budget or program manager.</a:t>
            </a:r>
          </a:p>
          <a:p>
            <a:pPr marL="342900" indent="-342900">
              <a:buFont typeface="Arial" pitchFamily="34" charset="0"/>
              <a:buChar char="•"/>
            </a:pPr>
            <a:endParaRPr lang="en-US" dirty="0" smtClean="0"/>
          </a:p>
          <a:p>
            <a:pPr marL="342900" indent="-342900">
              <a:buFont typeface="Arial" pitchFamily="34" charset="0"/>
              <a:buChar char="•"/>
            </a:pPr>
            <a:r>
              <a:rPr lang="en-US" dirty="0" smtClean="0"/>
              <a:t>All food purchases must have a completed </a:t>
            </a:r>
            <a:r>
              <a:rPr lang="en-US" dirty="0" smtClean="0">
                <a:hlinkClick r:id="rId3"/>
              </a:rPr>
              <a:t>5 W’s</a:t>
            </a:r>
            <a:r>
              <a:rPr lang="en-US" dirty="0" smtClean="0"/>
              <a:t> form</a:t>
            </a:r>
            <a:r>
              <a:rPr lang="en-US" dirty="0"/>
              <a:t>.</a:t>
            </a:r>
            <a:endParaRPr lang="en-US" dirty="0" smtClean="0"/>
          </a:p>
        </p:txBody>
      </p:sp>
    </p:spTree>
    <p:extLst>
      <p:ext uri="{BB962C8B-B14F-4D97-AF65-F5344CB8AC3E}">
        <p14:creationId xmlns:p14="http://schemas.microsoft.com/office/powerpoint/2010/main" val="2304593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AND MISSION STATEMENTS</a:t>
            </a:r>
            <a:endParaRPr lang="en-US" dirty="0"/>
          </a:p>
        </p:txBody>
      </p:sp>
      <p:sp>
        <p:nvSpPr>
          <p:cNvPr id="5" name="Content Placeholder 4"/>
          <p:cNvSpPr>
            <a:spLocks noGrp="1"/>
          </p:cNvSpPr>
          <p:nvPr>
            <p:ph idx="1"/>
          </p:nvPr>
        </p:nvSpPr>
        <p:spPr>
          <a:xfrm>
            <a:off x="228600" y="762000"/>
            <a:ext cx="8534400" cy="2438400"/>
          </a:xfrm>
        </p:spPr>
        <p:txBody>
          <a:bodyPr>
            <a:normAutofit fontScale="85000" lnSpcReduction="20000"/>
          </a:bodyPr>
          <a:lstStyle/>
          <a:p>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Vision </a:t>
            </a: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dirty="0">
                <a:latin typeface="Tahoma" panose="020B0604030504040204" pitchFamily="34" charset="0"/>
                <a:ea typeface="Tahoma" panose="020B0604030504040204" pitchFamily="34" charset="0"/>
                <a:cs typeface="Tahoma" panose="020B0604030504040204" pitchFamily="34" charset="0"/>
              </a:rPr>
              <a:t>Hartnell College </a:t>
            </a:r>
            <a:r>
              <a:rPr lang="en-US" dirty="0" smtClean="0">
                <a:latin typeface="Tahoma" panose="020B0604030504040204" pitchFamily="34" charset="0"/>
                <a:ea typeface="Tahoma" panose="020B0604030504040204" pitchFamily="34" charset="0"/>
                <a:cs typeface="Tahoma" panose="020B0604030504040204" pitchFamily="34" charset="0"/>
              </a:rPr>
              <a:t>students will </a:t>
            </a:r>
            <a:r>
              <a:rPr lang="en-US" dirty="0">
                <a:latin typeface="Tahoma" panose="020B0604030504040204" pitchFamily="34" charset="0"/>
                <a:ea typeface="Tahoma" panose="020B0604030504040204" pitchFamily="34" charset="0"/>
                <a:cs typeface="Tahoma" panose="020B0604030504040204" pitchFamily="34" charset="0"/>
              </a:rPr>
              <a:t>be </a:t>
            </a:r>
            <a:r>
              <a:rPr lang="en-US" dirty="0" smtClean="0">
                <a:latin typeface="Tahoma" panose="020B0604030504040204" pitchFamily="34" charset="0"/>
                <a:ea typeface="Tahoma" panose="020B0604030504040204" pitchFamily="34" charset="0"/>
                <a:cs typeface="Tahoma" panose="020B0604030504040204" pitchFamily="34" charset="0"/>
              </a:rPr>
              <a:t>prepared to contribute as leaders to the intellectual, social, cultural, and economic vitality of our communities and the world.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4"/>
          <p:cNvSpPr txBox="1">
            <a:spLocks/>
          </p:cNvSpPr>
          <p:nvPr/>
        </p:nvSpPr>
        <p:spPr>
          <a:xfrm>
            <a:off x="228600" y="2590800"/>
            <a:ext cx="8763000" cy="350520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Quicksand Bold" pitchFamily="2" charset="0"/>
                <a:ea typeface="+mn-ea"/>
                <a:cs typeface="+mn-cs"/>
              </a:defRPr>
            </a:lvl1pPr>
            <a:lvl2pPr marL="742950" indent="-285750" algn="l" defTabSz="914400" rtl="0" eaLnBrk="1" latinLnBrk="0" hangingPunct="1">
              <a:spcBef>
                <a:spcPct val="20000"/>
              </a:spcBef>
              <a:buClr>
                <a:srgbClr val="7D183F"/>
              </a:buClr>
              <a:buFont typeface="Arial" panose="020B0604020202020204" pitchFamily="34" charset="0"/>
              <a:buChar char="•"/>
              <a:defRPr sz="2800" kern="1200" baseline="0">
                <a:solidFill>
                  <a:schemeClr val="tx1"/>
                </a:solidFill>
                <a:latin typeface="Quicksand Bold" pitchFamily="2" charset="0"/>
                <a:ea typeface="+mn-ea"/>
                <a:cs typeface="+mn-cs"/>
              </a:defRPr>
            </a:lvl2pPr>
            <a:lvl3pPr marL="1143000" indent="-228600" algn="l" defTabSz="914400" rtl="0" eaLnBrk="1" latinLnBrk="0" hangingPunct="1">
              <a:spcBef>
                <a:spcPct val="20000"/>
              </a:spcBef>
              <a:buClr>
                <a:srgbClr val="FCB816"/>
              </a:buClr>
              <a:buFont typeface="Arial" panose="020B0604020202020204" pitchFamily="34" charset="0"/>
              <a:buChar char="•"/>
              <a:defRPr sz="2400" kern="1200" baseline="0">
                <a:solidFill>
                  <a:schemeClr val="tx1"/>
                </a:solidFill>
                <a:latin typeface="Quicksand Bold"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i="1" dirty="0" smtClean="0"/>
          </a:p>
          <a:p>
            <a:endParaRPr lang="en-US" dirty="0"/>
          </a:p>
          <a:p>
            <a:pPr algn="ctr"/>
            <a:r>
              <a:rPr lang="en-US" b="1" dirty="0">
                <a:latin typeface="Tahoma" panose="020B0604030504040204" pitchFamily="34" charset="0"/>
                <a:ea typeface="Tahoma" panose="020B0604030504040204" pitchFamily="34" charset="0"/>
                <a:cs typeface="Tahoma" panose="020B0604030504040204" pitchFamily="34" charset="0"/>
              </a:rPr>
              <a:t>Mission</a:t>
            </a:r>
            <a:r>
              <a:rPr lang="en-US" b="1" i="1"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dirty="0">
                <a:latin typeface="Tahoma" panose="020B0604030504040204" pitchFamily="34" charset="0"/>
                <a:ea typeface="Tahoma" panose="020B0604030504040204" pitchFamily="34" charset="0"/>
                <a:cs typeface="Tahoma" panose="020B0604030504040204" pitchFamily="34" charset="0"/>
              </a:rPr>
              <a:t>Focusing on the </a:t>
            </a:r>
            <a:r>
              <a:rPr lang="en-US" dirty="0" smtClean="0">
                <a:latin typeface="Tahoma" panose="020B0604030504040204" pitchFamily="34" charset="0"/>
                <a:ea typeface="Tahoma" panose="020B0604030504040204" pitchFamily="34" charset="0"/>
                <a:cs typeface="Tahoma" panose="020B0604030504040204" pitchFamily="34" charset="0"/>
              </a:rPr>
              <a:t>education and workforce development needs of communities in the Salinas </a:t>
            </a:r>
            <a:r>
              <a:rPr lang="en-US" dirty="0">
                <a:latin typeface="Tahoma" panose="020B0604030504040204" pitchFamily="34" charset="0"/>
                <a:ea typeface="Tahoma" panose="020B0604030504040204" pitchFamily="34" charset="0"/>
                <a:cs typeface="Tahoma" panose="020B0604030504040204" pitchFamily="34" charset="0"/>
              </a:rPr>
              <a:t>Valley, Hartnell College </a:t>
            </a:r>
            <a:r>
              <a:rPr lang="en-US" dirty="0" smtClean="0">
                <a:latin typeface="Tahoma" panose="020B0604030504040204" pitchFamily="34" charset="0"/>
                <a:ea typeface="Tahoma" panose="020B0604030504040204" pitchFamily="34" charset="0"/>
                <a:cs typeface="Tahoma" panose="020B0604030504040204" pitchFamily="34" charset="0"/>
              </a:rPr>
              <a:t>strengthens communities by providing educational opportunities for students to reach career and/or academic goals (associate degrees, certificates of achievement, transfer to four-year institutions) in an environment committed to student learning, achievement, and success.</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1039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Amazon, home depot, </a:t>
            </a:r>
            <a:r>
              <a:rPr lang="en-US" dirty="0" err="1" smtClean="0"/>
              <a:t>raley’s</a:t>
            </a:r>
            <a:r>
              <a:rPr lang="en-US" dirty="0" smtClean="0"/>
              <a:t>, </a:t>
            </a:r>
            <a:br>
              <a:rPr lang="en-US" dirty="0" smtClean="0"/>
            </a:br>
            <a:r>
              <a:rPr lang="en-US" dirty="0" smtClean="0"/>
              <a:t>and smart &amp; final purchases</a:t>
            </a:r>
            <a:endParaRPr lang="en-US" dirty="0"/>
          </a:p>
        </p:txBody>
      </p:sp>
      <p:sp>
        <p:nvSpPr>
          <p:cNvPr id="3" name="Text Placeholder 2"/>
          <p:cNvSpPr>
            <a:spLocks noGrp="1"/>
          </p:cNvSpPr>
          <p:nvPr>
            <p:ph type="body" idx="1"/>
          </p:nvPr>
        </p:nvSpPr>
        <p:spPr>
          <a:xfrm>
            <a:off x="609600" y="1143000"/>
            <a:ext cx="8153400" cy="5410200"/>
          </a:xfrm>
        </p:spPr>
        <p:txBody>
          <a:bodyPr>
            <a:noAutofit/>
          </a:bodyPr>
          <a:lstStyle/>
          <a:p>
            <a:endParaRPr lang="en-US" sz="2200" dirty="0" smtClean="0"/>
          </a:p>
          <a:p>
            <a:pPr marL="342900" indent="-342900">
              <a:buFont typeface="Arial" pitchFamily="34" charset="0"/>
              <a:buChar char="•"/>
            </a:pPr>
            <a:endParaRPr lang="en-US" sz="2200" dirty="0" smtClean="0"/>
          </a:p>
          <a:p>
            <a:pPr marL="342900" indent="-342900">
              <a:buFont typeface="Arial" pitchFamily="34" charset="0"/>
              <a:buChar char="•"/>
            </a:pPr>
            <a:r>
              <a:rPr lang="en-US" sz="2200" dirty="0" smtClean="0"/>
              <a:t>For Amazon purchases, provide a signed copy of the order confirmation and reference purchase order number on the document. </a:t>
            </a:r>
          </a:p>
          <a:p>
            <a:pPr marL="342900" indent="-342900">
              <a:buFont typeface="Arial" pitchFamily="34" charset="0"/>
              <a:buChar char="•"/>
            </a:pPr>
            <a:endParaRPr lang="en-US" sz="2200" dirty="0" smtClean="0"/>
          </a:p>
          <a:p>
            <a:pPr marL="342900" indent="-342900">
              <a:buFont typeface="Arial" pitchFamily="34" charset="0"/>
              <a:buChar char="•"/>
            </a:pPr>
            <a:r>
              <a:rPr lang="en-US" sz="2200" dirty="0" smtClean="0"/>
              <a:t>All orders must be sent to </a:t>
            </a:r>
            <a:r>
              <a:rPr lang="en-US" sz="2200" dirty="0" err="1" smtClean="0"/>
              <a:t>Hartnell</a:t>
            </a:r>
            <a:r>
              <a:rPr lang="en-US" sz="2200" dirty="0"/>
              <a:t> </a:t>
            </a:r>
            <a:r>
              <a:rPr lang="en-US" sz="2200" dirty="0" smtClean="0"/>
              <a:t>College. </a:t>
            </a:r>
            <a:r>
              <a:rPr lang="en-US" sz="2200" dirty="0"/>
              <a:t>Do not ship to </a:t>
            </a:r>
            <a:r>
              <a:rPr lang="en-US" sz="2200" dirty="0" smtClean="0"/>
              <a:t>personal address</a:t>
            </a:r>
            <a:r>
              <a:rPr lang="en-US" sz="2200" dirty="0"/>
              <a:t>. </a:t>
            </a:r>
            <a:endParaRPr lang="en-US" sz="2200" dirty="0" smtClean="0"/>
          </a:p>
          <a:p>
            <a:pPr marL="342900" indent="-342900">
              <a:buFont typeface="Arial" pitchFamily="34" charset="0"/>
              <a:buChar char="•"/>
            </a:pPr>
            <a:endParaRPr lang="en-US" sz="2200" dirty="0"/>
          </a:p>
          <a:p>
            <a:pPr marL="342900" indent="-342900">
              <a:buFont typeface="Arial" pitchFamily="34" charset="0"/>
              <a:buChar char="•"/>
            </a:pPr>
            <a:r>
              <a:rPr lang="en-US" sz="2200" dirty="0" smtClean="0"/>
              <a:t>For Home Depot, Raley’s, and Smart &amp; Final purchases, provide a signed copy of the receipt(s) and reference purchase order number.</a:t>
            </a:r>
          </a:p>
          <a:p>
            <a:pPr marL="342900" indent="-342900">
              <a:buFont typeface="Arial" pitchFamily="34" charset="0"/>
              <a:buChar char="•"/>
            </a:pPr>
            <a:endParaRPr lang="en-US" sz="2200" dirty="0" smtClean="0"/>
          </a:p>
          <a:p>
            <a:pPr marL="342900" indent="-342900">
              <a:buFont typeface="Arial" pitchFamily="34" charset="0"/>
              <a:buChar char="•"/>
            </a:pPr>
            <a:r>
              <a:rPr lang="en-US" sz="2200" dirty="0" smtClean="0"/>
              <a:t>Signed receipts should be provided the day of purchase, or as soon as possible.</a:t>
            </a:r>
          </a:p>
          <a:p>
            <a:endParaRPr lang="en-US" sz="2200" dirty="0"/>
          </a:p>
          <a:p>
            <a:endParaRPr lang="en-US" sz="2200" dirty="0" smtClean="0"/>
          </a:p>
          <a:p>
            <a:pPr marL="342900" indent="-342900">
              <a:buFont typeface="Arial" pitchFamily="34" charset="0"/>
              <a:buChar char="•"/>
            </a:pPr>
            <a:endParaRPr lang="en-US" sz="2200" dirty="0"/>
          </a:p>
          <a:p>
            <a:pPr marL="342900" indent="-342900">
              <a:buFont typeface="Arial" pitchFamily="34" charset="0"/>
              <a:buChar char="•"/>
            </a:pPr>
            <a:endParaRPr lang="en-US" sz="2200" dirty="0" smtClean="0"/>
          </a:p>
        </p:txBody>
      </p:sp>
    </p:spTree>
    <p:extLst>
      <p:ext uri="{BB962C8B-B14F-4D97-AF65-F5344CB8AC3E}">
        <p14:creationId xmlns:p14="http://schemas.microsoft.com/office/powerpoint/2010/main" val="1085497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Authorization</a:t>
            </a:r>
            <a:endParaRPr lang="en-US" dirty="0"/>
          </a:p>
        </p:txBody>
      </p:sp>
      <p:sp>
        <p:nvSpPr>
          <p:cNvPr id="3" name="Text Placeholder 2"/>
          <p:cNvSpPr>
            <a:spLocks noGrp="1"/>
          </p:cNvSpPr>
          <p:nvPr>
            <p:ph type="body" idx="1"/>
          </p:nvPr>
        </p:nvSpPr>
        <p:spPr>
          <a:xfrm>
            <a:off x="609600" y="762000"/>
            <a:ext cx="8153400" cy="5486400"/>
          </a:xfrm>
        </p:spPr>
        <p:txBody>
          <a:bodyPr>
            <a:noAutofit/>
          </a:bodyPr>
          <a:lstStyle/>
          <a:p>
            <a:endParaRPr lang="en-US" dirty="0" smtClean="0"/>
          </a:p>
          <a:p>
            <a:pPr marL="342900" indent="-342900">
              <a:buFont typeface="Arial" pitchFamily="34" charset="0"/>
              <a:buChar char="•"/>
            </a:pPr>
            <a:r>
              <a:rPr lang="en-US" sz="1900" dirty="0" smtClean="0"/>
              <a:t>All conference and travel expenses should be pre-approved by appropriate administrators 45 days in advance of travel dates.</a:t>
            </a:r>
          </a:p>
          <a:p>
            <a:pPr marL="342900" indent="-342900">
              <a:buFont typeface="Arial" pitchFamily="34" charset="0"/>
              <a:buChar char="•"/>
            </a:pPr>
            <a:endParaRPr lang="en-US" sz="1900" dirty="0" smtClean="0"/>
          </a:p>
          <a:p>
            <a:pPr marL="342900" indent="-342900">
              <a:buFont typeface="Arial" pitchFamily="34" charset="0"/>
              <a:buChar char="•"/>
            </a:pPr>
            <a:r>
              <a:rPr lang="en-US" sz="1900" dirty="0" smtClean="0"/>
              <a:t>Use a </a:t>
            </a:r>
            <a:r>
              <a:rPr lang="en-US" sz="1900" dirty="0" smtClean="0">
                <a:hlinkClick r:id="rId2"/>
              </a:rPr>
              <a:t>Travel Authorization</a:t>
            </a:r>
            <a:r>
              <a:rPr lang="en-US" sz="1900" dirty="0" smtClean="0"/>
              <a:t> form to propose a travel or conference expenditure. Attach all supporting documentation (</a:t>
            </a:r>
            <a:r>
              <a:rPr lang="en-US" sz="1900" dirty="0" err="1" smtClean="0"/>
              <a:t>Mapquest</a:t>
            </a:r>
            <a:r>
              <a:rPr lang="en-US" sz="1900" dirty="0" smtClean="0"/>
              <a:t> mileage, airfare, </a:t>
            </a:r>
            <a:r>
              <a:rPr lang="en-US" sz="1900" dirty="0" err="1" smtClean="0"/>
              <a:t>logding</a:t>
            </a:r>
            <a:r>
              <a:rPr lang="en-US" sz="1900" dirty="0" smtClean="0"/>
              <a:t>, other travel info.).</a:t>
            </a:r>
          </a:p>
          <a:p>
            <a:pPr marL="342900" indent="-342900">
              <a:buFont typeface="Arial" pitchFamily="34" charset="0"/>
              <a:buChar char="•"/>
            </a:pPr>
            <a:endParaRPr lang="en-US" sz="1900" dirty="0"/>
          </a:p>
          <a:p>
            <a:pPr marL="342900" indent="-342900">
              <a:buFont typeface="Arial" pitchFamily="34" charset="0"/>
              <a:buChar char="•"/>
            </a:pPr>
            <a:r>
              <a:rPr lang="en-US" sz="1900" dirty="0" smtClean="0"/>
              <a:t>The approved </a:t>
            </a:r>
            <a:r>
              <a:rPr lang="en-US" sz="1900" dirty="0"/>
              <a:t>Travel Authorization form is forwarded to the Business Office to </a:t>
            </a:r>
            <a:r>
              <a:rPr lang="en-US" sz="1900" dirty="0" smtClean="0"/>
              <a:t>assign a Travel Authorization (TA) number.</a:t>
            </a:r>
          </a:p>
          <a:p>
            <a:pPr marL="342900" indent="-342900">
              <a:buFont typeface="Arial" pitchFamily="34" charset="0"/>
              <a:buChar char="•"/>
            </a:pPr>
            <a:endParaRPr lang="en-US" sz="1900" dirty="0"/>
          </a:p>
          <a:p>
            <a:pPr marL="342900" indent="-342900">
              <a:buFont typeface="Arial" pitchFamily="34" charset="0"/>
              <a:buChar char="•"/>
            </a:pPr>
            <a:r>
              <a:rPr lang="en-US" sz="1900" dirty="0" smtClean="0"/>
              <a:t>The TA number is needed to book travel through </a:t>
            </a:r>
            <a:r>
              <a:rPr lang="en-US" sz="1900" dirty="0" smtClean="0">
                <a:hlinkClick r:id="rId3"/>
              </a:rPr>
              <a:t>Concur</a:t>
            </a:r>
            <a:r>
              <a:rPr lang="en-US" sz="1900" dirty="0" smtClean="0"/>
              <a:t>.</a:t>
            </a:r>
          </a:p>
          <a:p>
            <a:pPr marL="342900" indent="-342900">
              <a:buFont typeface="Arial" pitchFamily="34" charset="0"/>
              <a:buChar char="•"/>
            </a:pPr>
            <a:endParaRPr lang="en-US" sz="1900" dirty="0" smtClean="0"/>
          </a:p>
          <a:p>
            <a:pPr marL="342900" indent="-342900">
              <a:buFont typeface="Arial" pitchFamily="34" charset="0"/>
              <a:buChar char="•"/>
            </a:pPr>
            <a:r>
              <a:rPr lang="en-US" sz="1900" dirty="0" smtClean="0"/>
              <a:t>Prepayment of some travel expenses (i.e., hotel  reservations, airfare) can be charged to the Hartnell credit card upon receipt of approved Travel Authorization and </a:t>
            </a:r>
            <a:r>
              <a:rPr lang="en-US" sz="1900" dirty="0" smtClean="0">
                <a:hlinkClick r:id="rId4"/>
              </a:rPr>
              <a:t>Credit Card Payment Request</a:t>
            </a:r>
            <a:r>
              <a:rPr lang="en-US" sz="1900" dirty="0" smtClean="0"/>
              <a:t> forms.</a:t>
            </a:r>
            <a:endParaRPr lang="en-US" sz="1900" dirty="0"/>
          </a:p>
        </p:txBody>
      </p:sp>
    </p:spTree>
    <p:extLst>
      <p:ext uri="{BB962C8B-B14F-4D97-AF65-F5344CB8AC3E}">
        <p14:creationId xmlns:p14="http://schemas.microsoft.com/office/powerpoint/2010/main" val="1394070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Travel reimbursement</a:t>
            </a:r>
            <a:endParaRPr lang="en-US" dirty="0"/>
          </a:p>
        </p:txBody>
      </p:sp>
      <p:sp>
        <p:nvSpPr>
          <p:cNvPr id="3" name="Text Placeholder 2"/>
          <p:cNvSpPr>
            <a:spLocks noGrp="1"/>
          </p:cNvSpPr>
          <p:nvPr>
            <p:ph type="body" idx="1"/>
          </p:nvPr>
        </p:nvSpPr>
        <p:spPr>
          <a:xfrm>
            <a:off x="685800" y="990600"/>
            <a:ext cx="7772400" cy="5181600"/>
          </a:xfrm>
        </p:spPr>
        <p:txBody>
          <a:bodyPr>
            <a:normAutofit/>
          </a:bodyPr>
          <a:lstStyle/>
          <a:p>
            <a:endParaRPr lang="en-US" dirty="0" smtClean="0"/>
          </a:p>
          <a:p>
            <a:pPr marL="342900" indent="-342900">
              <a:buFont typeface="Arial" pitchFamily="34" charset="0"/>
              <a:buChar char="•"/>
            </a:pPr>
            <a:r>
              <a:rPr lang="en-US" dirty="0" smtClean="0"/>
              <a:t>Business Office sends the traveler a “Travel Expense Claim Form.”</a:t>
            </a:r>
          </a:p>
          <a:p>
            <a:pPr marL="342900" indent="-342900">
              <a:buFont typeface="Arial" pitchFamily="34" charset="0"/>
              <a:buChar char="•"/>
            </a:pPr>
            <a:endParaRPr lang="en-US" dirty="0" smtClean="0"/>
          </a:p>
          <a:p>
            <a:pPr marL="342900" indent="-342900">
              <a:buFont typeface="Arial" pitchFamily="34" charset="0"/>
              <a:buChar char="•"/>
            </a:pPr>
            <a:r>
              <a:rPr lang="en-US" dirty="0" smtClean="0"/>
              <a:t>Traveler must save all original receipts associated with the conference/travel – college does not reimburse on a “flat rate” per diem.</a:t>
            </a:r>
          </a:p>
          <a:p>
            <a:pPr marL="342900" indent="-342900">
              <a:buFont typeface="Arial" pitchFamily="34" charset="0"/>
              <a:buChar char="•"/>
            </a:pPr>
            <a:endParaRPr lang="en-US" dirty="0" smtClean="0"/>
          </a:p>
          <a:p>
            <a:pPr marL="342900" indent="-342900">
              <a:buFont typeface="Arial" pitchFamily="34" charset="0"/>
              <a:buChar char="•"/>
            </a:pPr>
            <a:r>
              <a:rPr lang="en-US" dirty="0" smtClean="0"/>
              <a:t>Fill out </a:t>
            </a:r>
            <a:r>
              <a:rPr lang="en-US" dirty="0"/>
              <a:t>“Travel Expense </a:t>
            </a:r>
            <a:r>
              <a:rPr lang="en-US" dirty="0" smtClean="0"/>
              <a:t>Claim Form,” attach original ITEMIZED receipts (no credit card summary slips), and </a:t>
            </a:r>
            <a:r>
              <a:rPr lang="en-US" dirty="0"/>
              <a:t>o</a:t>
            </a:r>
            <a:r>
              <a:rPr lang="en-US" dirty="0" smtClean="0"/>
              <a:t>btain administrative signature(s) on the form.</a:t>
            </a:r>
          </a:p>
          <a:p>
            <a:pPr marL="342900" indent="-342900">
              <a:buFont typeface="Arial" pitchFamily="34" charset="0"/>
              <a:buChar char="•"/>
            </a:pPr>
            <a:endParaRPr lang="en-US" dirty="0"/>
          </a:p>
          <a:p>
            <a:pPr marL="342900" indent="-342900">
              <a:buFont typeface="Arial" pitchFamily="34" charset="0"/>
              <a:buChar char="•"/>
            </a:pPr>
            <a:r>
              <a:rPr lang="en-US" dirty="0" smtClean="0"/>
              <a:t>Send </a:t>
            </a:r>
            <a:r>
              <a:rPr lang="en-US" dirty="0"/>
              <a:t>completed “Travel Expense Claim Form</a:t>
            </a:r>
            <a:r>
              <a:rPr lang="en-US" dirty="0" smtClean="0"/>
              <a:t>” to the Business Office for payment processing.</a:t>
            </a:r>
            <a:endParaRPr lang="en-US" dirty="0"/>
          </a:p>
        </p:txBody>
      </p:sp>
    </p:spTree>
    <p:extLst>
      <p:ext uri="{BB962C8B-B14F-4D97-AF65-F5344CB8AC3E}">
        <p14:creationId xmlns:p14="http://schemas.microsoft.com/office/powerpoint/2010/main" val="394123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reminders</a:t>
            </a:r>
            <a:endParaRPr lang="en-US" dirty="0"/>
          </a:p>
        </p:txBody>
      </p:sp>
      <p:sp>
        <p:nvSpPr>
          <p:cNvPr id="3" name="Text Placeholder 2"/>
          <p:cNvSpPr>
            <a:spLocks noGrp="1"/>
          </p:cNvSpPr>
          <p:nvPr>
            <p:ph type="body" idx="1"/>
          </p:nvPr>
        </p:nvSpPr>
        <p:spPr/>
        <p:txBody>
          <a:bodyPr>
            <a:normAutofit/>
          </a:bodyPr>
          <a:lstStyle/>
          <a:p>
            <a:pPr marL="342900" indent="-342900">
              <a:buFont typeface="Arial" pitchFamily="34" charset="0"/>
              <a:buChar char="•"/>
            </a:pPr>
            <a:r>
              <a:rPr lang="en-US" sz="2400" dirty="0"/>
              <a:t>Out of state travel must be pre-approved by the Superintendent/President.</a:t>
            </a:r>
          </a:p>
          <a:p>
            <a:pPr marL="342900" indent="-342900">
              <a:buFont typeface="Arial" pitchFamily="34" charset="0"/>
              <a:buChar char="•"/>
            </a:pPr>
            <a:endParaRPr lang="en-US" sz="2400" dirty="0"/>
          </a:p>
          <a:p>
            <a:pPr marL="342900" indent="-342900">
              <a:buFont typeface="Arial" pitchFamily="34" charset="0"/>
              <a:buChar char="•"/>
            </a:pPr>
            <a:r>
              <a:rPr lang="en-US" sz="2400" dirty="0"/>
              <a:t>Some fund sources (Chancellor’s Office Grants) require travel </a:t>
            </a:r>
            <a:r>
              <a:rPr lang="en-US" sz="2400" u="sng" dirty="0"/>
              <a:t>pre-approval</a:t>
            </a:r>
            <a:r>
              <a:rPr lang="en-US" sz="2400" dirty="0"/>
              <a:t> from the Chancellor’s </a:t>
            </a:r>
            <a:r>
              <a:rPr lang="en-US" sz="2400" dirty="0" smtClean="0"/>
              <a:t>Office.</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Refer to </a:t>
            </a:r>
            <a:r>
              <a:rPr lang="en-US" sz="2400" dirty="0" smtClean="0">
                <a:hlinkClick r:id="rId2"/>
              </a:rPr>
              <a:t>Travel Information and Instructions</a:t>
            </a:r>
            <a:r>
              <a:rPr lang="en-US" sz="2400" dirty="0" smtClean="0"/>
              <a:t>.</a:t>
            </a:r>
          </a:p>
        </p:txBody>
      </p:sp>
    </p:spTree>
    <p:extLst>
      <p:ext uri="{BB962C8B-B14F-4D97-AF65-F5344CB8AC3E}">
        <p14:creationId xmlns:p14="http://schemas.microsoft.com/office/powerpoint/2010/main" val="1887750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TRANSFERS</a:t>
            </a:r>
            <a:endParaRPr lang="en-US" dirty="0"/>
          </a:p>
        </p:txBody>
      </p:sp>
      <p:sp>
        <p:nvSpPr>
          <p:cNvPr id="3" name="Text Placeholder 2"/>
          <p:cNvSpPr>
            <a:spLocks noGrp="1"/>
          </p:cNvSpPr>
          <p:nvPr>
            <p:ph type="body" idx="1"/>
          </p:nvPr>
        </p:nvSpPr>
        <p:spPr>
          <a:xfrm>
            <a:off x="304800" y="762000"/>
            <a:ext cx="8534400" cy="5562600"/>
          </a:xfrm>
        </p:spPr>
        <p:txBody>
          <a:bodyPr>
            <a:normAutofit/>
          </a:bodyPr>
          <a:lstStyle/>
          <a:p>
            <a:pPr marL="342900" indent="-342900">
              <a:buFont typeface="Arial" pitchFamily="34" charset="0"/>
              <a:buChar char="•"/>
            </a:pPr>
            <a:r>
              <a:rPr lang="en-US" sz="2400" dirty="0"/>
              <a:t>Expenditure t</a:t>
            </a:r>
            <a:r>
              <a:rPr lang="en-US" sz="2400" dirty="0" smtClean="0"/>
              <a:t>ransfers are </a:t>
            </a:r>
            <a:r>
              <a:rPr lang="en-US" sz="2400" dirty="0"/>
              <a:t>initiated when an </a:t>
            </a:r>
            <a:r>
              <a:rPr lang="en-US" sz="2400" u="sng" dirty="0"/>
              <a:t>expense</a:t>
            </a:r>
            <a:r>
              <a:rPr lang="en-US" sz="2400" dirty="0"/>
              <a:t> (not budget) needs to be transferred from one account to another, typically due to an </a:t>
            </a:r>
            <a:r>
              <a:rPr lang="en-US" sz="2400" dirty="0" smtClean="0"/>
              <a:t>error, reallocation, </a:t>
            </a:r>
            <a:r>
              <a:rPr lang="en-US" sz="2400" dirty="0"/>
              <a:t>or to </a:t>
            </a:r>
            <a:r>
              <a:rPr lang="en-US" sz="2400" dirty="0" smtClean="0"/>
              <a:t>pay internal departments (e.g. Food Service invoices).</a:t>
            </a:r>
            <a:endParaRPr lang="en-US" sz="2400" dirty="0"/>
          </a:p>
          <a:p>
            <a:pPr marL="342900" indent="-342900">
              <a:buFont typeface="Arial" pitchFamily="34" charset="0"/>
              <a:buChar char="•"/>
            </a:pPr>
            <a:endParaRPr lang="en-US" sz="2400" dirty="0"/>
          </a:p>
          <a:p>
            <a:pPr marL="342900" indent="-342900">
              <a:buFont typeface="Arial" pitchFamily="34" charset="0"/>
              <a:buChar char="•"/>
            </a:pPr>
            <a:r>
              <a:rPr lang="en-US" sz="2400" dirty="0" smtClean="0">
                <a:hlinkClick r:id="rId2"/>
              </a:rPr>
              <a:t>Expenditure Transfer</a:t>
            </a:r>
            <a:r>
              <a:rPr lang="en-US" sz="2400" dirty="0" smtClean="0"/>
              <a:t> forms must </a:t>
            </a:r>
            <a:r>
              <a:rPr lang="en-US" sz="2400" dirty="0"/>
              <a:t>be supported by a detailed budget status report (“GLBS” in </a:t>
            </a:r>
            <a:r>
              <a:rPr lang="en-US" sz="2400" dirty="0" smtClean="0"/>
              <a:t>Colleague) showing </a:t>
            </a:r>
            <a:r>
              <a:rPr lang="en-US" sz="2400" dirty="0"/>
              <a:t>where the expense </a:t>
            </a:r>
            <a:r>
              <a:rPr lang="en-US" sz="2400" dirty="0" smtClean="0"/>
              <a:t>was initially posted.</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For Food Service transfers, the invoice and a </a:t>
            </a:r>
            <a:r>
              <a:rPr lang="en-US" sz="2400" dirty="0" smtClean="0">
                <a:hlinkClick r:id="rId3"/>
              </a:rPr>
              <a:t>5 W’s</a:t>
            </a:r>
            <a:r>
              <a:rPr lang="en-US" sz="2400" dirty="0" smtClean="0"/>
              <a:t> form needs to be attached to the Expenditure Transfer Request.</a:t>
            </a:r>
          </a:p>
        </p:txBody>
      </p:sp>
    </p:spTree>
    <p:extLst>
      <p:ext uri="{BB962C8B-B14F-4D97-AF65-F5344CB8AC3E}">
        <p14:creationId xmlns:p14="http://schemas.microsoft.com/office/powerpoint/2010/main" val="3376784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TRANSFERs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29" y="1447800"/>
            <a:ext cx="882015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4108" y="914400"/>
            <a:ext cx="4657044" cy="369332"/>
          </a:xfrm>
          <a:prstGeom prst="rect">
            <a:avLst/>
          </a:prstGeom>
          <a:noFill/>
        </p:spPr>
        <p:txBody>
          <a:bodyPr wrap="none" rtlCol="0">
            <a:spAutoFit/>
          </a:bodyPr>
          <a:lstStyle/>
          <a:p>
            <a:r>
              <a:rPr lang="en-US" dirty="0" smtClean="0">
                <a:latin typeface="Quicksand Bold" charset="0"/>
              </a:rPr>
              <a:t>Example: Paying Food Services Invoice</a:t>
            </a:r>
            <a:endParaRPr lang="en-US" dirty="0">
              <a:latin typeface="Quicksand Bold" charset="0"/>
            </a:endParaRPr>
          </a:p>
        </p:txBody>
      </p:sp>
    </p:spTree>
    <p:extLst>
      <p:ext uri="{BB962C8B-B14F-4D97-AF65-F5344CB8AC3E}">
        <p14:creationId xmlns:p14="http://schemas.microsoft.com/office/powerpoint/2010/main" val="2132073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TRANSFERs</a:t>
            </a:r>
            <a:endParaRPr lang="en-US" dirty="0"/>
          </a:p>
        </p:txBody>
      </p:sp>
      <p:sp>
        <p:nvSpPr>
          <p:cNvPr id="3" name="Text Placeholder 2"/>
          <p:cNvSpPr>
            <a:spLocks noGrp="1"/>
          </p:cNvSpPr>
          <p:nvPr>
            <p:ph type="body" idx="1"/>
          </p:nvPr>
        </p:nvSpPr>
        <p:spPr>
          <a:xfrm>
            <a:off x="304800" y="762000"/>
            <a:ext cx="8534400" cy="5562600"/>
          </a:xfrm>
        </p:spPr>
        <p:txBody>
          <a:bodyPr>
            <a:normAutofit/>
          </a:bodyPr>
          <a:lstStyle/>
          <a:p>
            <a:endParaRPr lang="en-US" dirty="0" smtClean="0">
              <a:hlinkClick r:id="rId2"/>
            </a:endParaRPr>
          </a:p>
          <a:p>
            <a:pPr marL="342900" indent="-342900">
              <a:buFont typeface="Arial" pitchFamily="34" charset="0"/>
              <a:buChar char="•"/>
            </a:pPr>
            <a:r>
              <a:rPr lang="en-US" dirty="0" smtClean="0"/>
              <a:t>Budget Transfers are initiated when additional funds are </a:t>
            </a:r>
            <a:r>
              <a:rPr lang="en-US" dirty="0"/>
              <a:t>needed in </a:t>
            </a:r>
            <a:r>
              <a:rPr lang="en-US" dirty="0" smtClean="0"/>
              <a:t>one or more general </a:t>
            </a:r>
            <a:r>
              <a:rPr lang="en-US" dirty="0"/>
              <a:t>ledger </a:t>
            </a:r>
            <a:r>
              <a:rPr lang="en-US" dirty="0" smtClean="0"/>
              <a:t>accounts, typically due to a change in activity or program need. </a:t>
            </a:r>
          </a:p>
          <a:p>
            <a:endParaRPr lang="en-US" dirty="0" smtClean="0"/>
          </a:p>
          <a:p>
            <a:pPr marL="342900" indent="-342900">
              <a:buFont typeface="Arial" pitchFamily="34" charset="0"/>
              <a:buChar char="•"/>
            </a:pPr>
            <a:r>
              <a:rPr lang="en-US" dirty="0" smtClean="0"/>
              <a:t>These transfers move budget from one account to another, so you must identify the appropriate general ledger accounts to take from and add to. </a:t>
            </a:r>
          </a:p>
          <a:p>
            <a:pPr marL="342900" indent="-342900">
              <a:buFont typeface="Arial" pitchFamily="34" charset="0"/>
              <a:buChar char="•"/>
            </a:pPr>
            <a:endParaRPr lang="en-US" dirty="0"/>
          </a:p>
          <a:p>
            <a:pPr marL="342900" indent="-342900">
              <a:buFont typeface="Arial" pitchFamily="34" charset="0"/>
              <a:buChar char="•"/>
            </a:pPr>
            <a:r>
              <a:rPr lang="en-US" dirty="0" smtClean="0"/>
              <a:t>All </a:t>
            </a:r>
            <a:r>
              <a:rPr lang="en-US" dirty="0">
                <a:hlinkClick r:id="rId3"/>
              </a:rPr>
              <a:t>B</a:t>
            </a:r>
            <a:r>
              <a:rPr lang="en-US" dirty="0" smtClean="0">
                <a:hlinkClick r:id="rId3"/>
              </a:rPr>
              <a:t>udget Transfer</a:t>
            </a:r>
            <a:r>
              <a:rPr lang="en-US" dirty="0" smtClean="0"/>
              <a:t> forms </a:t>
            </a:r>
            <a:r>
              <a:rPr lang="en-US" dirty="0"/>
              <a:t>must be </a:t>
            </a:r>
            <a:r>
              <a:rPr lang="en-US" dirty="0" smtClean="0"/>
              <a:t>supported by </a:t>
            </a:r>
            <a:r>
              <a:rPr lang="en-US" dirty="0"/>
              <a:t>a </a:t>
            </a:r>
            <a:r>
              <a:rPr lang="en-US" dirty="0" smtClean="0"/>
              <a:t>detailed budget status report (“GLBS” in Colleague) showing where the budget is being transferred out of.</a:t>
            </a:r>
          </a:p>
          <a:p>
            <a:pPr marL="342900" indent="-342900">
              <a:buFont typeface="Arial" pitchFamily="34" charset="0"/>
              <a:buChar char="•"/>
            </a:pPr>
            <a:endParaRPr lang="en-US" dirty="0"/>
          </a:p>
          <a:p>
            <a:pPr marL="342900" indent="-342900">
              <a:buFont typeface="Arial" pitchFamily="34" charset="0"/>
              <a:buChar char="•"/>
            </a:pPr>
            <a:r>
              <a:rPr lang="en-US" dirty="0"/>
              <a:t>You can create accounts not currently in your budget if needed</a:t>
            </a:r>
            <a:r>
              <a:rPr lang="en-US" dirty="0" smtClean="0"/>
              <a:t>.</a:t>
            </a:r>
          </a:p>
          <a:p>
            <a:endParaRPr lang="en-US" dirty="0" smtClean="0"/>
          </a:p>
        </p:txBody>
      </p:sp>
    </p:spTree>
    <p:extLst>
      <p:ext uri="{BB962C8B-B14F-4D97-AF65-F5344CB8AC3E}">
        <p14:creationId xmlns:p14="http://schemas.microsoft.com/office/powerpoint/2010/main" val="41407508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TRANSFERs</a:t>
            </a:r>
            <a:endParaRPr lang="en-US" dirty="0"/>
          </a:p>
        </p:txBody>
      </p:sp>
      <p:pic>
        <p:nvPicPr>
          <p:cNvPr id="5" name="Picture 4"/>
          <p:cNvPicPr>
            <a:picLocks noChangeAspect="1"/>
          </p:cNvPicPr>
          <p:nvPr/>
        </p:nvPicPr>
        <p:blipFill>
          <a:blip r:embed="rId2"/>
          <a:stretch>
            <a:fillRect/>
          </a:stretch>
        </p:blipFill>
        <p:spPr>
          <a:xfrm>
            <a:off x="279216" y="1295400"/>
            <a:ext cx="8604229" cy="4953000"/>
          </a:xfrm>
          <a:prstGeom prst="rect">
            <a:avLst/>
          </a:prstGeom>
        </p:spPr>
      </p:pic>
      <p:sp>
        <p:nvSpPr>
          <p:cNvPr id="4" name="TextBox 3"/>
          <p:cNvSpPr txBox="1"/>
          <p:nvPr/>
        </p:nvSpPr>
        <p:spPr>
          <a:xfrm>
            <a:off x="228600" y="805934"/>
            <a:ext cx="6846746" cy="369332"/>
          </a:xfrm>
          <a:prstGeom prst="rect">
            <a:avLst/>
          </a:prstGeom>
          <a:noFill/>
        </p:spPr>
        <p:txBody>
          <a:bodyPr wrap="none" rtlCol="0">
            <a:spAutoFit/>
          </a:bodyPr>
          <a:lstStyle/>
          <a:p>
            <a:r>
              <a:rPr lang="en-US" dirty="0" smtClean="0">
                <a:latin typeface="Quicksand Bold" charset="0"/>
              </a:rPr>
              <a:t>Example: Reallocating budget from supplies to equipment</a:t>
            </a:r>
            <a:endParaRPr lang="en-US" dirty="0">
              <a:latin typeface="Quicksand Bold" charset="0"/>
            </a:endParaRPr>
          </a:p>
        </p:txBody>
      </p:sp>
    </p:spTree>
    <p:extLst>
      <p:ext uri="{BB962C8B-B14F-4D97-AF65-F5344CB8AC3E}">
        <p14:creationId xmlns:p14="http://schemas.microsoft.com/office/powerpoint/2010/main" val="2278084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Timesheet reminders</a:t>
            </a:r>
            <a:endParaRPr lang="en-US" dirty="0"/>
          </a:p>
        </p:txBody>
      </p:sp>
      <p:sp>
        <p:nvSpPr>
          <p:cNvPr id="3" name="Content Placeholder 2"/>
          <p:cNvSpPr>
            <a:spLocks noGrp="1"/>
          </p:cNvSpPr>
          <p:nvPr>
            <p:ph idx="1"/>
          </p:nvPr>
        </p:nvSpPr>
        <p:spPr>
          <a:xfrm>
            <a:off x="381000" y="914400"/>
            <a:ext cx="8229600" cy="4525963"/>
          </a:xfrm>
        </p:spPr>
        <p:txBody>
          <a:bodyPr>
            <a:normAutofit/>
          </a:bodyPr>
          <a:lstStyle/>
          <a:p>
            <a:r>
              <a:rPr lang="en-US" sz="2200" dirty="0" smtClean="0">
                <a:hlinkClick r:id="rId2"/>
              </a:rPr>
              <a:t>Time &amp; Effort</a:t>
            </a:r>
            <a:r>
              <a:rPr lang="en-US" sz="2200" dirty="0" smtClean="0"/>
              <a:t> forms must be completed for all federal grant employees.</a:t>
            </a:r>
          </a:p>
          <a:p>
            <a:endParaRPr lang="en-US" sz="2200" dirty="0"/>
          </a:p>
          <a:p>
            <a:r>
              <a:rPr lang="en-US" sz="2200" dirty="0" smtClean="0"/>
              <a:t>Make sure the correct “Position ID” is used on timesheets.</a:t>
            </a:r>
          </a:p>
          <a:p>
            <a:endParaRPr lang="en-US" sz="2200" dirty="0" smtClean="0"/>
          </a:p>
          <a:p>
            <a:endParaRPr lang="en-US" sz="2200" dirty="0"/>
          </a:p>
        </p:txBody>
      </p:sp>
      <p:pic>
        <p:nvPicPr>
          <p:cNvPr id="3074" name="Picture 2" descr="C:\Users\0131139\Downloads\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895600"/>
            <a:ext cx="756285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89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a:t>
            </a:r>
            <a:endParaRPr lang="en-US" dirty="0"/>
          </a:p>
        </p:txBody>
      </p:sp>
      <p:sp>
        <p:nvSpPr>
          <p:cNvPr id="3" name="Text Placeholder 2"/>
          <p:cNvSpPr>
            <a:spLocks noGrp="1"/>
          </p:cNvSpPr>
          <p:nvPr>
            <p:ph type="body" idx="1"/>
          </p:nvPr>
        </p:nvSpPr>
        <p:spPr>
          <a:xfrm>
            <a:off x="609600" y="990600"/>
            <a:ext cx="7772400" cy="5486400"/>
          </a:xfrm>
        </p:spPr>
        <p:txBody>
          <a:bodyPr>
            <a:normAutofit fontScale="85000" lnSpcReduction="20000"/>
          </a:bodyPr>
          <a:lstStyle/>
          <a:p>
            <a:pPr algn="ctr"/>
            <a:endParaRPr lang="en-US" sz="3000" b="1" dirty="0" smtClean="0"/>
          </a:p>
          <a:p>
            <a:pPr algn="ctr"/>
            <a:r>
              <a:rPr lang="en-US" sz="3000" b="1" dirty="0" smtClean="0"/>
              <a:t>Fund – Area – Location – TOP – Object</a:t>
            </a:r>
          </a:p>
          <a:p>
            <a:pPr algn="ctr"/>
            <a:r>
              <a:rPr lang="en-US" sz="4600" b="1" dirty="0" smtClean="0"/>
              <a:t>11-350-01-095200-54300</a:t>
            </a:r>
          </a:p>
          <a:p>
            <a:pPr algn="ctr"/>
            <a:endParaRPr lang="en-US" sz="4600" b="1" dirty="0"/>
          </a:p>
          <a:p>
            <a:r>
              <a:rPr lang="en-US" dirty="0" smtClean="0"/>
              <a:t>Fund “11” = General Fund</a:t>
            </a:r>
          </a:p>
          <a:p>
            <a:endParaRPr lang="en-US" dirty="0" smtClean="0"/>
          </a:p>
          <a:p>
            <a:r>
              <a:rPr lang="en-US" dirty="0" smtClean="0"/>
              <a:t>Area “350” = Occupational Education</a:t>
            </a:r>
          </a:p>
          <a:p>
            <a:endParaRPr lang="en-US" dirty="0" smtClean="0"/>
          </a:p>
          <a:p>
            <a:r>
              <a:rPr lang="en-US" dirty="0" smtClean="0"/>
              <a:t>Location “01” = </a:t>
            </a:r>
            <a:r>
              <a:rPr lang="en-US" dirty="0" err="1" smtClean="0"/>
              <a:t>Alisal</a:t>
            </a:r>
            <a:r>
              <a:rPr lang="en-US" dirty="0" smtClean="0"/>
              <a:t> Campus</a:t>
            </a:r>
          </a:p>
          <a:p>
            <a:endParaRPr lang="en-US" dirty="0" smtClean="0"/>
          </a:p>
          <a:p>
            <a:r>
              <a:rPr lang="en-US" dirty="0" smtClean="0"/>
              <a:t>TOP “095200” = Construction Technology</a:t>
            </a:r>
          </a:p>
          <a:p>
            <a:endParaRPr lang="en-US" dirty="0"/>
          </a:p>
          <a:p>
            <a:r>
              <a:rPr lang="en-US" dirty="0" smtClean="0"/>
              <a:t>Object “54300” = Supplies and Materials</a:t>
            </a:r>
            <a:endParaRPr lang="en-US" dirty="0"/>
          </a:p>
          <a:p>
            <a:pPr algn="ctr"/>
            <a:endParaRPr lang="en-US" dirty="0"/>
          </a:p>
          <a:p>
            <a:pPr algn="ctr"/>
            <a:endParaRPr lang="en-US" dirty="0"/>
          </a:p>
          <a:p>
            <a:pPr algn="ctr"/>
            <a:r>
              <a:rPr lang="en-US" b="1" dirty="0"/>
              <a:t>Chart of Accounts</a:t>
            </a:r>
          </a:p>
          <a:p>
            <a:r>
              <a:rPr lang="en-US" dirty="0">
                <a:solidFill>
                  <a:srgbClr val="002060"/>
                </a:solidFill>
                <a:hlinkClick r:id="rId2"/>
              </a:rPr>
              <a:t>http://www.hartnell.edu/sites/default/files/u88/chart_of_accounts_list.pdf</a:t>
            </a:r>
            <a:endParaRPr lang="en-US" dirty="0">
              <a:solidFill>
                <a:srgbClr val="002060"/>
              </a:solidFill>
            </a:endParaRPr>
          </a:p>
          <a:p>
            <a:endParaRPr lang="en-US" dirty="0"/>
          </a:p>
        </p:txBody>
      </p:sp>
    </p:spTree>
    <p:extLst>
      <p:ext uri="{BB962C8B-B14F-4D97-AF65-F5344CB8AC3E}">
        <p14:creationId xmlns:p14="http://schemas.microsoft.com/office/powerpoint/2010/main" val="3713820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Text Placeholder 2"/>
          <p:cNvSpPr>
            <a:spLocks noGrp="1"/>
          </p:cNvSpPr>
          <p:nvPr>
            <p:ph type="body" idx="1"/>
          </p:nvPr>
        </p:nvSpPr>
        <p:spPr>
          <a:xfrm>
            <a:off x="609600" y="990600"/>
            <a:ext cx="7772400" cy="5486400"/>
          </a:xfrm>
        </p:spPr>
        <p:txBody>
          <a:bodyPr>
            <a:normAutofit/>
          </a:bodyPr>
          <a:lstStyle/>
          <a:p>
            <a:pPr marL="342900" indent="-342900">
              <a:buFont typeface="Wingdings" panose="05000000000000000000" pitchFamily="2" charset="2"/>
              <a:buChar char="ü"/>
            </a:pPr>
            <a:r>
              <a:rPr lang="en-US" dirty="0" smtClean="0"/>
              <a:t>Introductions</a:t>
            </a:r>
          </a:p>
          <a:p>
            <a:pPr marL="342900" indent="-342900">
              <a:buFont typeface="Wingdings" panose="05000000000000000000" pitchFamily="2" charset="2"/>
              <a:buChar char="ü"/>
            </a:pPr>
            <a:r>
              <a:rPr lang="en-US" dirty="0" smtClean="0"/>
              <a:t>Purchasing</a:t>
            </a:r>
          </a:p>
          <a:p>
            <a:pPr marL="342900" indent="-342900">
              <a:buFont typeface="Wingdings" panose="05000000000000000000" pitchFamily="2" charset="2"/>
              <a:buChar char="ü"/>
            </a:pPr>
            <a:r>
              <a:rPr lang="en-US" dirty="0" smtClean="0"/>
              <a:t>Contract for Services</a:t>
            </a:r>
          </a:p>
          <a:p>
            <a:pPr marL="342900" indent="-342900">
              <a:buFont typeface="Wingdings" panose="05000000000000000000" pitchFamily="2" charset="2"/>
              <a:buChar char="ü"/>
            </a:pPr>
            <a:r>
              <a:rPr lang="en-US" dirty="0" smtClean="0"/>
              <a:t>Accounts Payable</a:t>
            </a:r>
          </a:p>
          <a:p>
            <a:pPr marL="342900" indent="-342900">
              <a:buFont typeface="Wingdings" panose="05000000000000000000" pitchFamily="2" charset="2"/>
              <a:buChar char="ü"/>
            </a:pPr>
            <a:r>
              <a:rPr lang="en-US" dirty="0" smtClean="0"/>
              <a:t>Travel</a:t>
            </a:r>
          </a:p>
          <a:p>
            <a:pPr marL="342900" indent="-342900">
              <a:buFont typeface="Wingdings" panose="05000000000000000000" pitchFamily="2" charset="2"/>
              <a:buChar char="ü"/>
            </a:pPr>
            <a:r>
              <a:rPr lang="en-US" dirty="0" smtClean="0"/>
              <a:t>Expenditure </a:t>
            </a:r>
            <a:r>
              <a:rPr lang="en-US" dirty="0"/>
              <a:t>and Budget </a:t>
            </a:r>
            <a:r>
              <a:rPr lang="en-US" dirty="0" smtClean="0"/>
              <a:t>Transfers</a:t>
            </a:r>
          </a:p>
          <a:p>
            <a:pPr marL="342900" indent="-342900">
              <a:buFont typeface="Wingdings" panose="05000000000000000000" pitchFamily="2" charset="2"/>
              <a:buChar char="ü"/>
            </a:pPr>
            <a:r>
              <a:rPr lang="en-US" dirty="0" smtClean="0"/>
              <a:t>Timesheet Reminder</a:t>
            </a:r>
          </a:p>
          <a:p>
            <a:pPr marL="342900" indent="-342900">
              <a:buFont typeface="Wingdings" panose="05000000000000000000" pitchFamily="2" charset="2"/>
              <a:buChar char="ü"/>
            </a:pPr>
            <a:r>
              <a:rPr lang="en-US" dirty="0" smtClean="0"/>
              <a:t>Chart </a:t>
            </a:r>
            <a:r>
              <a:rPr lang="en-US" dirty="0"/>
              <a:t>of Accounts</a:t>
            </a:r>
          </a:p>
          <a:p>
            <a:pPr marL="342900" indent="-342900">
              <a:buFont typeface="Wingdings" panose="05000000000000000000" pitchFamily="2" charset="2"/>
              <a:buChar char="ü"/>
            </a:pPr>
            <a:r>
              <a:rPr lang="en-US" dirty="0" smtClean="0"/>
              <a:t>Useful Colleague Screens</a:t>
            </a:r>
          </a:p>
          <a:p>
            <a:pPr marL="342900" indent="-342900">
              <a:buFont typeface="Wingdings" panose="05000000000000000000" pitchFamily="2" charset="2"/>
              <a:buChar char="ü"/>
            </a:pPr>
            <a:r>
              <a:rPr lang="en-US" dirty="0"/>
              <a:t>2018-19 year-end </a:t>
            </a:r>
            <a:r>
              <a:rPr lang="en-US" dirty="0" smtClean="0"/>
              <a:t>reminders</a:t>
            </a:r>
            <a:endParaRPr lang="en-US" dirty="0"/>
          </a:p>
        </p:txBody>
      </p:sp>
    </p:spTree>
    <p:extLst>
      <p:ext uri="{BB962C8B-B14F-4D97-AF65-F5344CB8AC3E}">
        <p14:creationId xmlns:p14="http://schemas.microsoft.com/office/powerpoint/2010/main" val="32089012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2" y="16737"/>
            <a:ext cx="6221627" cy="667128"/>
          </a:xfrm>
        </p:spPr>
        <p:txBody>
          <a:bodyPr>
            <a:normAutofit/>
          </a:bodyPr>
          <a:lstStyle/>
          <a:p>
            <a:r>
              <a:rPr lang="en-US" dirty="0" smtClean="0"/>
              <a:t>OBJECT CODES (Common Expense Codes)</a:t>
            </a:r>
            <a:endParaRPr lang="en-US" dirty="0"/>
          </a:p>
        </p:txBody>
      </p:sp>
      <p:sp>
        <p:nvSpPr>
          <p:cNvPr id="4" name="Content Placeholder 3"/>
          <p:cNvSpPr>
            <a:spLocks noGrp="1"/>
          </p:cNvSpPr>
          <p:nvPr>
            <p:ph sz="half" idx="1"/>
          </p:nvPr>
        </p:nvSpPr>
        <p:spPr>
          <a:xfrm>
            <a:off x="228600" y="1066800"/>
            <a:ext cx="4572000" cy="5334000"/>
          </a:xfrm>
        </p:spPr>
        <p:txBody>
          <a:bodyPr>
            <a:normAutofit fontScale="92500" lnSpcReduction="10000"/>
          </a:bodyPr>
          <a:lstStyle/>
          <a:p>
            <a:r>
              <a:rPr lang="en-US" sz="2200" b="1" u="sng" dirty="0" smtClean="0"/>
              <a:t>54 Supplies &amp; Materials:</a:t>
            </a:r>
          </a:p>
          <a:p>
            <a:r>
              <a:rPr lang="en-US" sz="2200" dirty="0" smtClean="0"/>
              <a:t>54210 = Food purchases</a:t>
            </a:r>
          </a:p>
          <a:p>
            <a:r>
              <a:rPr lang="en-US" sz="2200" dirty="0" smtClean="0"/>
              <a:t>54300 = Supplies &amp; Materials</a:t>
            </a:r>
          </a:p>
          <a:p>
            <a:endParaRPr lang="en-US" sz="2200" b="1" dirty="0"/>
          </a:p>
          <a:p>
            <a:r>
              <a:rPr lang="en-US" sz="2200" b="1" u="sng" dirty="0" smtClean="0"/>
              <a:t>55 Other Operating Exp. &amp; </a:t>
            </a:r>
            <a:r>
              <a:rPr lang="en-US" sz="2200" b="1" u="sng" dirty="0" err="1" smtClean="0"/>
              <a:t>Svs</a:t>
            </a:r>
            <a:r>
              <a:rPr lang="en-US" sz="2200" b="1" u="sng" dirty="0" smtClean="0"/>
              <a:t>.:</a:t>
            </a:r>
          </a:p>
          <a:p>
            <a:r>
              <a:rPr lang="en-US" sz="2200" dirty="0" smtClean="0"/>
              <a:t>55100 = Personal svc. contracts</a:t>
            </a:r>
          </a:p>
          <a:p>
            <a:r>
              <a:rPr lang="en-US" sz="2200" dirty="0" smtClean="0"/>
              <a:t>55105 = Contract services</a:t>
            </a:r>
          </a:p>
          <a:p>
            <a:r>
              <a:rPr lang="en-US" sz="2200" dirty="0" smtClean="0"/>
              <a:t>55125 = Training &amp; seminars</a:t>
            </a:r>
          </a:p>
          <a:p>
            <a:r>
              <a:rPr lang="en-US" sz="2200" dirty="0" smtClean="0"/>
              <a:t>55200 = Travel &amp; conference</a:t>
            </a:r>
          </a:p>
          <a:p>
            <a:r>
              <a:rPr lang="en-US" sz="2200" dirty="0" smtClean="0"/>
              <a:t>55240 = Field trips</a:t>
            </a:r>
          </a:p>
          <a:p>
            <a:r>
              <a:rPr lang="en-US" sz="2200" dirty="0" smtClean="0"/>
              <a:t>55300 = Memberships</a:t>
            </a:r>
          </a:p>
          <a:p>
            <a:r>
              <a:rPr lang="en-US" sz="2200" dirty="0" smtClean="0"/>
              <a:t>55309 = Subscriptions</a:t>
            </a:r>
          </a:p>
          <a:p>
            <a:r>
              <a:rPr lang="en-US" sz="2200" dirty="0" smtClean="0"/>
              <a:t>55635 = Printing services - vendor</a:t>
            </a:r>
          </a:p>
          <a:p>
            <a:r>
              <a:rPr lang="en-US" sz="2200" dirty="0" smtClean="0"/>
              <a:t>55650 = Maintenance agreements</a:t>
            </a:r>
          </a:p>
          <a:p>
            <a:r>
              <a:rPr lang="en-US" sz="2200" dirty="0" smtClean="0"/>
              <a:t>55830 = Advertising expense</a:t>
            </a:r>
          </a:p>
          <a:p>
            <a:endParaRPr lang="en-US" sz="2200" dirty="0"/>
          </a:p>
        </p:txBody>
      </p:sp>
      <p:sp>
        <p:nvSpPr>
          <p:cNvPr id="5" name="Content Placeholder 4"/>
          <p:cNvSpPr>
            <a:spLocks noGrp="1"/>
          </p:cNvSpPr>
          <p:nvPr>
            <p:ph sz="half" idx="2"/>
          </p:nvPr>
        </p:nvSpPr>
        <p:spPr>
          <a:xfrm>
            <a:off x="4876800" y="1066800"/>
            <a:ext cx="4267200" cy="4525963"/>
          </a:xfrm>
        </p:spPr>
        <p:txBody>
          <a:bodyPr>
            <a:normAutofit fontScale="92500" lnSpcReduction="10000"/>
          </a:bodyPr>
          <a:lstStyle/>
          <a:p>
            <a:r>
              <a:rPr lang="en-US" sz="2200" b="1" u="sng" dirty="0" smtClean="0"/>
              <a:t>56 Capital Outlay:</a:t>
            </a:r>
          </a:p>
          <a:p>
            <a:r>
              <a:rPr lang="en-US" sz="2200" dirty="0" smtClean="0"/>
              <a:t>56300 = Library books</a:t>
            </a:r>
          </a:p>
          <a:p>
            <a:r>
              <a:rPr lang="en-US" sz="2200" dirty="0" smtClean="0"/>
              <a:t>56341 = Online database services</a:t>
            </a:r>
          </a:p>
          <a:p>
            <a:r>
              <a:rPr lang="en-US" sz="2200" dirty="0" smtClean="0"/>
              <a:t>56402 = Capital software</a:t>
            </a:r>
          </a:p>
          <a:p>
            <a:r>
              <a:rPr lang="en-US" sz="2200" dirty="0" smtClean="0"/>
              <a:t>56400 </a:t>
            </a:r>
            <a:r>
              <a:rPr lang="en-US" sz="2200" dirty="0"/>
              <a:t>= Equipment $200-$4,999</a:t>
            </a:r>
          </a:p>
          <a:p>
            <a:r>
              <a:rPr lang="en-US" sz="2200" dirty="0"/>
              <a:t>56405 = Equipment $5,000 &amp; </a:t>
            </a:r>
            <a:r>
              <a:rPr lang="en-US" sz="2200" dirty="0" smtClean="0"/>
              <a:t>up</a:t>
            </a:r>
          </a:p>
          <a:p>
            <a:endParaRPr lang="en-US" sz="2200" b="1" dirty="0"/>
          </a:p>
          <a:p>
            <a:r>
              <a:rPr lang="en-US" sz="2200" b="1" u="sng" dirty="0" smtClean="0"/>
              <a:t>57 Other Outgo:</a:t>
            </a:r>
          </a:p>
          <a:p>
            <a:r>
              <a:rPr lang="en-US" sz="2200" dirty="0" smtClean="0"/>
              <a:t>57500 = Student FA payment</a:t>
            </a:r>
          </a:p>
          <a:p>
            <a:r>
              <a:rPr lang="en-US" sz="2200" dirty="0" smtClean="0"/>
              <a:t>57510 = Student internship</a:t>
            </a:r>
          </a:p>
          <a:p>
            <a:r>
              <a:rPr lang="en-US" sz="2200" dirty="0" smtClean="0"/>
              <a:t>57350 = Indirect costs</a:t>
            </a:r>
          </a:p>
          <a:p>
            <a:r>
              <a:rPr lang="en-US" sz="2200" dirty="0" smtClean="0"/>
              <a:t>57552 = Student travel</a:t>
            </a:r>
          </a:p>
          <a:p>
            <a:r>
              <a:rPr lang="en-US" sz="2200" dirty="0" smtClean="0"/>
              <a:t>57600 = Other payments to/for students</a:t>
            </a:r>
            <a:endParaRPr lang="en-US" sz="2200" dirty="0"/>
          </a:p>
          <a:p>
            <a:endParaRPr lang="en-US" sz="2000" dirty="0"/>
          </a:p>
        </p:txBody>
      </p:sp>
    </p:spTree>
    <p:extLst>
      <p:ext uri="{BB962C8B-B14F-4D97-AF65-F5344CB8AC3E}">
        <p14:creationId xmlns:p14="http://schemas.microsoft.com/office/powerpoint/2010/main" val="870145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COLLEAGUE SCREENS</a:t>
            </a:r>
            <a:endParaRPr lang="en-US" dirty="0"/>
          </a:p>
        </p:txBody>
      </p:sp>
      <p:sp>
        <p:nvSpPr>
          <p:cNvPr id="3" name="Text Placeholder 2"/>
          <p:cNvSpPr>
            <a:spLocks noGrp="1"/>
          </p:cNvSpPr>
          <p:nvPr>
            <p:ph type="body" idx="1"/>
          </p:nvPr>
        </p:nvSpPr>
        <p:spPr/>
        <p:txBody>
          <a:bodyPr>
            <a:normAutofit fontScale="85000" lnSpcReduction="20000"/>
          </a:bodyPr>
          <a:lstStyle/>
          <a:p>
            <a:endParaRPr lang="en-US" sz="2800" u="sng" dirty="0" smtClean="0"/>
          </a:p>
          <a:p>
            <a:r>
              <a:rPr lang="en-US" sz="2800" u="sng" dirty="0" smtClean="0"/>
              <a:t>Budget </a:t>
            </a:r>
            <a:r>
              <a:rPr lang="en-US" sz="2800" u="sng" dirty="0"/>
              <a:t>Reports:</a:t>
            </a:r>
          </a:p>
          <a:p>
            <a:r>
              <a:rPr lang="en-US" sz="2800" dirty="0"/>
              <a:t>GLBS (Detailed Budget Status Report)</a:t>
            </a:r>
          </a:p>
          <a:p>
            <a:r>
              <a:rPr lang="en-US" sz="2800" dirty="0"/>
              <a:t>GLBR (Year-to-date Budget Summary Report w/ Purchase Orders)</a:t>
            </a:r>
          </a:p>
          <a:p>
            <a:endParaRPr lang="en-US" sz="2800" dirty="0"/>
          </a:p>
          <a:p>
            <a:r>
              <a:rPr lang="en-US" sz="2800" u="sng" dirty="0"/>
              <a:t>Inquiry Screens:</a:t>
            </a:r>
          </a:p>
          <a:p>
            <a:r>
              <a:rPr lang="en-US" sz="2800" dirty="0"/>
              <a:t>ACBL – GL Account Balance Inquiry</a:t>
            </a:r>
          </a:p>
          <a:p>
            <a:r>
              <a:rPr lang="en-US" sz="2800" dirty="0"/>
              <a:t>VENI - Vendor Activity Inquiry</a:t>
            </a:r>
          </a:p>
          <a:p>
            <a:r>
              <a:rPr lang="en-US" sz="2800" dirty="0"/>
              <a:t>PINQ - Purchase Order Inquiry</a:t>
            </a:r>
          </a:p>
          <a:p>
            <a:r>
              <a:rPr lang="en-US" sz="2800" dirty="0"/>
              <a:t>BINQ – Blanket PO Inquiry</a:t>
            </a:r>
          </a:p>
          <a:p>
            <a:endParaRPr lang="en-US" sz="2800" dirty="0"/>
          </a:p>
          <a:p>
            <a:r>
              <a:rPr lang="en-US" sz="2800" u="sng" dirty="0"/>
              <a:t>Purchase Order Report:</a:t>
            </a:r>
          </a:p>
          <a:p>
            <a:r>
              <a:rPr lang="en-US" sz="2800" dirty="0"/>
              <a:t>PREG – Purchase Order Register</a:t>
            </a:r>
          </a:p>
          <a:p>
            <a:endParaRPr lang="en-US" sz="2800" dirty="0" smtClean="0"/>
          </a:p>
          <a:p>
            <a:endParaRPr lang="en-US" sz="2800" dirty="0"/>
          </a:p>
        </p:txBody>
      </p:sp>
    </p:spTree>
    <p:extLst>
      <p:ext uri="{BB962C8B-B14F-4D97-AF65-F5344CB8AC3E}">
        <p14:creationId xmlns:p14="http://schemas.microsoft.com/office/powerpoint/2010/main" val="4031708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REPORTS – DETAIL (GLBS)</a:t>
            </a:r>
            <a:endParaRPr lang="en-US" dirty="0"/>
          </a:p>
        </p:txBody>
      </p:sp>
      <p:sp>
        <p:nvSpPr>
          <p:cNvPr id="3" name="Text Placeholder 2"/>
          <p:cNvSpPr>
            <a:spLocks noGrp="1"/>
          </p:cNvSpPr>
          <p:nvPr>
            <p:ph type="body" idx="1"/>
          </p:nvPr>
        </p:nvSpPr>
        <p:spPr/>
        <p:txBody>
          <a:bodyPr>
            <a:normAutofit/>
          </a:bodyPr>
          <a:lstStyle/>
          <a:p>
            <a:endParaRPr lang="en-US" sz="3200" u="sng" dirty="0" smtClean="0"/>
          </a:p>
          <a:p>
            <a:r>
              <a:rPr lang="en-US" sz="3200" b="1" dirty="0"/>
              <a:t>Instructions on how to run detailed budget status reports (GLBS in Colleague):</a:t>
            </a:r>
          </a:p>
          <a:p>
            <a:endParaRPr lang="en-US" sz="3200" b="1" dirty="0"/>
          </a:p>
          <a:p>
            <a:r>
              <a:rPr lang="en-US" sz="3200" b="1" dirty="0">
                <a:hlinkClick r:id="rId2"/>
              </a:rPr>
              <a:t>https://</a:t>
            </a:r>
            <a:r>
              <a:rPr lang="en-US" sz="3200" b="1" dirty="0" smtClean="0">
                <a:hlinkClick r:id="rId2"/>
              </a:rPr>
              <a:t>www.hartnell.edu/about/administrative-services/glbs_instructions.pdf</a:t>
            </a:r>
            <a:endParaRPr lang="en-US" sz="3200" b="1" dirty="0" smtClean="0"/>
          </a:p>
          <a:p>
            <a:endParaRPr lang="en-US" sz="3200" dirty="0" smtClean="0"/>
          </a:p>
          <a:p>
            <a:endParaRPr lang="en-US" sz="2800" dirty="0"/>
          </a:p>
        </p:txBody>
      </p:sp>
    </p:spTree>
    <p:extLst>
      <p:ext uri="{BB962C8B-B14F-4D97-AF65-F5344CB8AC3E}">
        <p14:creationId xmlns:p14="http://schemas.microsoft.com/office/powerpoint/2010/main" val="3129694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rmAutofit fontScale="90000"/>
          </a:bodyPr>
          <a:lstStyle/>
          <a:p>
            <a:r>
              <a:rPr lang="en-US" dirty="0" smtClean="0"/>
              <a:t/>
            </a:r>
            <a:br>
              <a:rPr lang="en-US" dirty="0" smtClean="0"/>
            </a:br>
            <a:r>
              <a:rPr lang="en-US" dirty="0" smtClean="0"/>
              <a:t>BUDGET REPORTS (INPUT GL ACCOUNT NUMBER COMPONENTS)</a:t>
            </a:r>
            <a:br>
              <a:rPr lang="en-US" dirty="0" smtClean="0"/>
            </a:br>
            <a:endParaRPr lang="en-US" dirty="0"/>
          </a:p>
        </p:txBody>
      </p:sp>
      <p:pic>
        <p:nvPicPr>
          <p:cNvPr id="6" name="Picture 5"/>
          <p:cNvPicPr>
            <a:picLocks noChangeAspect="1"/>
          </p:cNvPicPr>
          <p:nvPr/>
        </p:nvPicPr>
        <p:blipFill>
          <a:blip r:embed="rId2"/>
          <a:stretch>
            <a:fillRect/>
          </a:stretch>
        </p:blipFill>
        <p:spPr>
          <a:xfrm>
            <a:off x="228600" y="838200"/>
            <a:ext cx="8653463" cy="5662867"/>
          </a:xfrm>
          <a:prstGeom prst="rect">
            <a:avLst/>
          </a:prstGeom>
        </p:spPr>
      </p:pic>
    </p:spTree>
    <p:extLst>
      <p:ext uri="{BB962C8B-B14F-4D97-AF65-F5344CB8AC3E}">
        <p14:creationId xmlns:p14="http://schemas.microsoft.com/office/powerpoint/2010/main" val="4220521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rmAutofit fontScale="90000"/>
          </a:bodyPr>
          <a:lstStyle/>
          <a:p>
            <a:r>
              <a:rPr lang="en-US" dirty="0"/>
              <a:t/>
            </a:r>
            <a:br>
              <a:rPr lang="en-US" dirty="0"/>
            </a:br>
            <a:r>
              <a:rPr lang="en-US" sz="2300" dirty="0" smtClean="0"/>
              <a:t>SORTING REPORT BY ACCOUNT COMPONENT</a:t>
            </a:r>
            <a:r>
              <a:rPr lang="en-US" dirty="0" smtClean="0"/>
              <a:t/>
            </a:r>
            <a:br>
              <a:rPr lang="en-US" dirty="0" smtClean="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8686800" cy="540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5705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DETAIL </a:t>
            </a:r>
            <a:r>
              <a:rPr lang="en-US" sz="1800" dirty="0"/>
              <a:t>REPORT (GLBS) EXAMPLE</a:t>
            </a:r>
          </a:p>
        </p:txBody>
      </p:sp>
      <p:pic>
        <p:nvPicPr>
          <p:cNvPr id="6" name="Picture 5"/>
          <p:cNvPicPr>
            <a:picLocks noChangeAspect="1"/>
          </p:cNvPicPr>
          <p:nvPr/>
        </p:nvPicPr>
        <p:blipFill>
          <a:blip r:embed="rId2"/>
          <a:stretch>
            <a:fillRect/>
          </a:stretch>
        </p:blipFill>
        <p:spPr>
          <a:xfrm>
            <a:off x="914400" y="914400"/>
            <a:ext cx="7287600" cy="5619750"/>
          </a:xfrm>
          <a:prstGeom prst="rect">
            <a:avLst/>
          </a:prstGeom>
        </p:spPr>
      </p:pic>
    </p:spTree>
    <p:extLst>
      <p:ext uri="{BB962C8B-B14F-4D97-AF65-F5344CB8AC3E}">
        <p14:creationId xmlns:p14="http://schemas.microsoft.com/office/powerpoint/2010/main" val="4239480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BUDGET REPORTS – SUMMARY (GLBR)</a:t>
            </a:r>
            <a:endParaRPr lang="en-US" dirty="0"/>
          </a:p>
        </p:txBody>
      </p:sp>
      <p:sp>
        <p:nvSpPr>
          <p:cNvPr id="3" name="Text Placeholder 2"/>
          <p:cNvSpPr>
            <a:spLocks noGrp="1"/>
          </p:cNvSpPr>
          <p:nvPr>
            <p:ph type="body" idx="1"/>
          </p:nvPr>
        </p:nvSpPr>
        <p:spPr/>
        <p:txBody>
          <a:bodyPr>
            <a:normAutofit/>
          </a:bodyPr>
          <a:lstStyle/>
          <a:p>
            <a:endParaRPr lang="en-US" sz="3200" u="sng" dirty="0" smtClean="0"/>
          </a:p>
          <a:p>
            <a:r>
              <a:rPr lang="en-US" sz="3200" b="1" dirty="0"/>
              <a:t>Instructions on how to run a year-to-date budget summary report with encumbrances (GLBR in Colleague):</a:t>
            </a:r>
          </a:p>
          <a:p>
            <a:endParaRPr lang="en-US" sz="3200" b="1" dirty="0"/>
          </a:p>
          <a:p>
            <a:r>
              <a:rPr lang="en-US" sz="3200" b="1" dirty="0">
                <a:hlinkClick r:id="rId2"/>
              </a:rPr>
              <a:t>https://</a:t>
            </a:r>
            <a:r>
              <a:rPr lang="en-US" sz="3200" b="1" dirty="0" smtClean="0">
                <a:hlinkClick r:id="rId2"/>
              </a:rPr>
              <a:t>www.hartnell.edu/sites/default/files/u88/glbr_instructions.pdf</a:t>
            </a:r>
            <a:endParaRPr lang="en-US" sz="3200" b="1" dirty="0" smtClean="0"/>
          </a:p>
          <a:p>
            <a:endParaRPr lang="en-US" sz="3200" dirty="0" smtClean="0"/>
          </a:p>
          <a:p>
            <a:endParaRPr lang="en-US" sz="2800" dirty="0"/>
          </a:p>
        </p:txBody>
      </p:sp>
    </p:spTree>
    <p:extLst>
      <p:ext uri="{BB962C8B-B14F-4D97-AF65-F5344CB8AC3E}">
        <p14:creationId xmlns:p14="http://schemas.microsoft.com/office/powerpoint/2010/main" val="2308295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SUMMARY REPORT (GLBR) EXAMPLE</a:t>
            </a:r>
            <a:endParaRPr lang="en-US" sz="1800" dirty="0"/>
          </a:p>
        </p:txBody>
      </p:sp>
      <p:pic>
        <p:nvPicPr>
          <p:cNvPr id="3" name="Picture 2"/>
          <p:cNvPicPr>
            <a:picLocks noChangeAspect="1"/>
          </p:cNvPicPr>
          <p:nvPr/>
        </p:nvPicPr>
        <p:blipFill>
          <a:blip r:embed="rId2"/>
          <a:stretch>
            <a:fillRect/>
          </a:stretch>
        </p:blipFill>
        <p:spPr>
          <a:xfrm>
            <a:off x="152400" y="990600"/>
            <a:ext cx="8915400" cy="5486400"/>
          </a:xfrm>
          <a:prstGeom prst="rect">
            <a:avLst/>
          </a:prstGeom>
        </p:spPr>
      </p:pic>
    </p:spTree>
    <p:extLst>
      <p:ext uri="{BB962C8B-B14F-4D97-AF65-F5344CB8AC3E}">
        <p14:creationId xmlns:p14="http://schemas.microsoft.com/office/powerpoint/2010/main" val="1679397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PRINTING BUDGET REPORTS</a:t>
            </a:r>
            <a:endParaRPr lang="en-US" sz="1800" dirty="0"/>
          </a:p>
        </p:txBody>
      </p:sp>
      <p:pic>
        <p:nvPicPr>
          <p:cNvPr id="5" name="Picture 4"/>
          <p:cNvPicPr>
            <a:picLocks noChangeAspect="1"/>
          </p:cNvPicPr>
          <p:nvPr/>
        </p:nvPicPr>
        <p:blipFill>
          <a:blip r:embed="rId2"/>
          <a:stretch>
            <a:fillRect/>
          </a:stretch>
        </p:blipFill>
        <p:spPr>
          <a:xfrm>
            <a:off x="762000" y="838200"/>
            <a:ext cx="7117673" cy="5495925"/>
          </a:xfrm>
          <a:prstGeom prst="rect">
            <a:avLst/>
          </a:prstGeom>
        </p:spPr>
      </p:pic>
    </p:spTree>
    <p:extLst>
      <p:ext uri="{BB962C8B-B14F-4D97-AF65-F5344CB8AC3E}">
        <p14:creationId xmlns:p14="http://schemas.microsoft.com/office/powerpoint/2010/main" val="1697143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ACCOUNT BALANCE INQUIRY (ACBL)</a:t>
            </a:r>
            <a:endParaRPr lang="en-US" sz="1800" dirty="0"/>
          </a:p>
        </p:txBody>
      </p:sp>
      <p:pic>
        <p:nvPicPr>
          <p:cNvPr id="3" name="Picture 2"/>
          <p:cNvPicPr>
            <a:picLocks noChangeAspect="1"/>
          </p:cNvPicPr>
          <p:nvPr/>
        </p:nvPicPr>
        <p:blipFill>
          <a:blip r:embed="rId2"/>
          <a:stretch>
            <a:fillRect/>
          </a:stretch>
        </p:blipFill>
        <p:spPr>
          <a:xfrm>
            <a:off x="457200" y="762000"/>
            <a:ext cx="8144081" cy="5651499"/>
          </a:xfrm>
          <a:prstGeom prst="rect">
            <a:avLst/>
          </a:prstGeom>
        </p:spPr>
      </p:pic>
    </p:spTree>
    <p:extLst>
      <p:ext uri="{BB962C8B-B14F-4D97-AF65-F5344CB8AC3E}">
        <p14:creationId xmlns:p14="http://schemas.microsoft.com/office/powerpoint/2010/main" val="406583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INTRODUCTIONS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94016673"/>
              </p:ext>
            </p:extLst>
          </p:nvPr>
        </p:nvGraphicFramePr>
        <p:xfrm>
          <a:off x="381000" y="1143000"/>
          <a:ext cx="8534400" cy="4615302"/>
        </p:xfrm>
        <a:graphic>
          <a:graphicData uri="http://schemas.openxmlformats.org/drawingml/2006/table">
            <a:tbl>
              <a:tblPr firstRow="1" bandRow="1">
                <a:tableStyleId>{284E427A-3D55-4303-BF80-6455036E1DE7}</a:tableStyleId>
              </a:tblPr>
              <a:tblGrid>
                <a:gridCol w="40386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4855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sng" dirty="0" smtClean="0">
                          <a:effectLst/>
                          <a:latin typeface="Tahoma" pitchFamily="34" charset="0"/>
                          <a:cs typeface="Tahoma" pitchFamily="34" charset="0"/>
                        </a:rPr>
                        <a:t>Document Type</a:t>
                      </a:r>
                      <a:endParaRPr lang="en-US" sz="1600" b="1" u="sng" dirty="0" smtClean="0">
                        <a:effectLst/>
                        <a:latin typeface="Tahoma" pitchFamily="34" charset="0"/>
                        <a:ea typeface="Times New Roman"/>
                        <a:cs typeface="Tahoma" pitchFamily="34" charset="0"/>
                      </a:endParaRPr>
                    </a:p>
                  </a:txBody>
                  <a:tcPr>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sng" dirty="0" smtClean="0">
                          <a:effectLst/>
                          <a:latin typeface="Tahoma" pitchFamily="34" charset="0"/>
                          <a:cs typeface="Tahoma" pitchFamily="34" charset="0"/>
                        </a:rPr>
                        <a:t>Contact Person</a:t>
                      </a:r>
                      <a:endParaRPr lang="en-US" sz="1600" u="none" dirty="0" smtClean="0">
                        <a:effectLst/>
                        <a:latin typeface="Tahoma" pitchFamily="34" charset="0"/>
                        <a:cs typeface="Tahoma"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u="sng" dirty="0" smtClean="0">
                        <a:effectLst/>
                        <a:latin typeface="Tahoma" pitchFamily="34" charset="0"/>
                        <a:ea typeface="Times New Roman"/>
                        <a:cs typeface="Tahoma" pitchFamily="34" charset="0"/>
                      </a:endParaRPr>
                    </a:p>
                  </a:txBody>
                  <a:tcPr>
                    <a:solidFill>
                      <a:schemeClr val="accent2">
                        <a:lumMod val="75000"/>
                      </a:schemeClr>
                    </a:solidFill>
                  </a:tcPr>
                </a:tc>
                <a:extLst>
                  <a:ext uri="{0D108BD9-81ED-4DB2-BD59-A6C34878D82A}">
                    <a16:rowId xmlns:a16="http://schemas.microsoft.com/office/drawing/2014/main" val="10000"/>
                  </a:ext>
                </a:extLst>
              </a:tr>
              <a:tr h="347535">
                <a:tc>
                  <a:txBody>
                    <a:bodyPr/>
                    <a:lstStyle/>
                    <a:p>
                      <a:pPr marL="0" marR="0">
                        <a:lnSpc>
                          <a:spcPct val="115000"/>
                        </a:lnSpc>
                        <a:spcBef>
                          <a:spcPts val="0"/>
                        </a:spcBef>
                        <a:spcAft>
                          <a:spcPts val="0"/>
                        </a:spcAft>
                      </a:pPr>
                      <a:r>
                        <a:rPr lang="en-US" sz="1600" u="sng" dirty="0" smtClean="0">
                          <a:effectLst/>
                          <a:latin typeface="Tahoma" pitchFamily="34" charset="0"/>
                          <a:cs typeface="Tahoma" pitchFamily="34" charset="0"/>
                        </a:rPr>
                        <a:t>Accounts</a:t>
                      </a:r>
                      <a:r>
                        <a:rPr lang="en-US" sz="1600" u="sng" baseline="0" dirty="0" smtClean="0">
                          <a:effectLst/>
                          <a:latin typeface="Tahoma" pitchFamily="34" charset="0"/>
                          <a:cs typeface="Tahoma" pitchFamily="34" charset="0"/>
                        </a:rPr>
                        <a:t> R</a:t>
                      </a:r>
                      <a:r>
                        <a:rPr lang="en-US" sz="1600" u="sng" dirty="0" smtClean="0">
                          <a:effectLst/>
                          <a:latin typeface="Tahoma" pitchFamily="34" charset="0"/>
                          <a:cs typeface="Tahoma" pitchFamily="34" charset="0"/>
                        </a:rPr>
                        <a:t>eceivable/Campus</a:t>
                      </a:r>
                      <a:r>
                        <a:rPr lang="en-US" sz="1600" u="sng" baseline="0" dirty="0" smtClean="0">
                          <a:effectLst/>
                          <a:latin typeface="Tahoma" pitchFamily="34" charset="0"/>
                          <a:cs typeface="Tahoma" pitchFamily="34" charset="0"/>
                        </a:rPr>
                        <a:t> Credit Cards</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a:lnSpc>
                          <a:spcPct val="115000"/>
                        </a:lnSpc>
                        <a:spcBef>
                          <a:spcPts val="0"/>
                        </a:spcBef>
                        <a:spcAft>
                          <a:spcPts val="0"/>
                        </a:spcAft>
                      </a:pPr>
                      <a:r>
                        <a:rPr lang="en-US" sz="1600" u="sng" dirty="0" smtClean="0">
                          <a:effectLst/>
                          <a:latin typeface="Tahoma" pitchFamily="34" charset="0"/>
                          <a:ea typeface="+mn-ea"/>
                          <a:cs typeface="Tahoma" pitchFamily="34" charset="0"/>
                        </a:rPr>
                        <a:t>Mary</a:t>
                      </a:r>
                      <a:r>
                        <a:rPr lang="en-US" sz="1600" u="sng" baseline="0" dirty="0" smtClean="0">
                          <a:effectLst/>
                          <a:latin typeface="Tahoma" pitchFamily="34" charset="0"/>
                          <a:ea typeface="+mn-ea"/>
                          <a:cs typeface="Tahoma" pitchFamily="34" charset="0"/>
                        </a:rPr>
                        <a:t> (Lucy) </a:t>
                      </a:r>
                      <a:r>
                        <a:rPr lang="en-US" sz="1600" u="sng" baseline="0" dirty="0" err="1" smtClean="0">
                          <a:effectLst/>
                          <a:latin typeface="Tahoma" pitchFamily="34" charset="0"/>
                          <a:ea typeface="+mn-ea"/>
                          <a:cs typeface="Tahoma" pitchFamily="34" charset="0"/>
                        </a:rPr>
                        <a:t>Trafton</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01"/>
                  </a:ext>
                </a:extLst>
              </a:tr>
              <a:tr h="347535">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Accounts </a:t>
                      </a:r>
                      <a:r>
                        <a:rPr lang="en-US" sz="1600" u="sng" dirty="0" smtClean="0">
                          <a:effectLst/>
                          <a:latin typeface="Tahoma" pitchFamily="34" charset="0"/>
                          <a:cs typeface="Tahoma" pitchFamily="34" charset="0"/>
                        </a:rPr>
                        <a:t>Payable</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Karen Martinez</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02"/>
                  </a:ext>
                </a:extLst>
              </a:tr>
              <a:tr h="347535">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Payroll</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a:lnSpc>
                          <a:spcPct val="115000"/>
                        </a:lnSpc>
                        <a:spcBef>
                          <a:spcPts val="0"/>
                        </a:spcBef>
                        <a:spcAft>
                          <a:spcPts val="0"/>
                        </a:spcAft>
                      </a:pPr>
                      <a:r>
                        <a:rPr lang="es-MX" sz="1600" u="sng" dirty="0">
                          <a:effectLst/>
                          <a:latin typeface="Tahoma" pitchFamily="34" charset="0"/>
                          <a:cs typeface="Tahoma" pitchFamily="34" charset="0"/>
                        </a:rPr>
                        <a:t>Abel Del Real </a:t>
                      </a:r>
                      <a:r>
                        <a:rPr lang="es-MX" sz="1600" u="sng" dirty="0" smtClean="0">
                          <a:effectLst/>
                          <a:latin typeface="Tahoma" pitchFamily="34" charset="0"/>
                          <a:cs typeface="Tahoma" pitchFamily="34" charset="0"/>
                        </a:rPr>
                        <a:t>&amp;</a:t>
                      </a:r>
                      <a:r>
                        <a:rPr lang="es-MX" sz="1600" u="sng" baseline="0" dirty="0" smtClean="0">
                          <a:effectLst/>
                          <a:latin typeface="Tahoma" pitchFamily="34" charset="0"/>
                          <a:cs typeface="Tahoma" pitchFamily="34" charset="0"/>
                        </a:rPr>
                        <a:t> </a:t>
                      </a:r>
                      <a:r>
                        <a:rPr lang="es-MX" sz="1600" u="sng" dirty="0" smtClean="0">
                          <a:effectLst/>
                          <a:latin typeface="Tahoma" pitchFamily="34" charset="0"/>
                          <a:cs typeface="Tahoma" pitchFamily="34" charset="0"/>
                        </a:rPr>
                        <a:t>Dora </a:t>
                      </a:r>
                      <a:r>
                        <a:rPr lang="es-MX" sz="1600" u="sng" dirty="0" err="1">
                          <a:effectLst/>
                          <a:latin typeface="Tahoma" pitchFamily="34" charset="0"/>
                          <a:cs typeface="Tahoma" pitchFamily="34" charset="0"/>
                        </a:rPr>
                        <a:t>Sanchez</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03"/>
                  </a:ext>
                </a:extLst>
              </a:tr>
              <a:tr h="344235">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Budget </a:t>
                      </a:r>
                      <a:r>
                        <a:rPr lang="en-US" sz="1600" u="sng" dirty="0" smtClean="0">
                          <a:effectLst/>
                          <a:latin typeface="Tahoma" pitchFamily="34" charset="0"/>
                          <a:cs typeface="Tahoma" pitchFamily="34" charset="0"/>
                        </a:rPr>
                        <a:t>Revisions/Transfers – Non-grants</a:t>
                      </a:r>
                      <a:endParaRPr lang="en-US" sz="1600" u="sng" dirty="0">
                        <a:effectLst/>
                        <a:latin typeface="Tahoma" pitchFamily="34" charset="0"/>
                        <a:cs typeface="Tahoma" pitchFamily="34" charset="0"/>
                      </a:endParaRPr>
                    </a:p>
                    <a:p>
                      <a:pPr marL="0" marR="0">
                        <a:lnSpc>
                          <a:spcPct val="115000"/>
                        </a:lnSpc>
                        <a:spcBef>
                          <a:spcPts val="0"/>
                        </a:spcBef>
                        <a:spcAft>
                          <a:spcPts val="0"/>
                        </a:spcAft>
                      </a:pPr>
                      <a:r>
                        <a:rPr lang="en-US" sz="1600" u="sng" dirty="0">
                          <a:effectLst/>
                          <a:latin typeface="Tahoma" pitchFamily="34" charset="0"/>
                          <a:cs typeface="Tahoma" pitchFamily="34" charset="0"/>
                        </a:rPr>
                        <a:t>Budget Revisions/Transfers - Grants</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a:lnSpc>
                          <a:spcPct val="115000"/>
                        </a:lnSpc>
                        <a:spcBef>
                          <a:spcPts val="0"/>
                        </a:spcBef>
                        <a:spcAft>
                          <a:spcPts val="0"/>
                        </a:spcAft>
                      </a:pPr>
                      <a:r>
                        <a:rPr lang="en-US" sz="1600" u="sng" dirty="0" smtClean="0">
                          <a:effectLst/>
                          <a:latin typeface="Tahoma" pitchFamily="34" charset="0"/>
                          <a:cs typeface="Tahoma" pitchFamily="34" charset="0"/>
                        </a:rPr>
                        <a:t>Suzie</a:t>
                      </a:r>
                      <a:r>
                        <a:rPr lang="en-US" sz="1600" u="sng" baseline="0" dirty="0" smtClean="0">
                          <a:effectLst/>
                          <a:latin typeface="Tahoma" pitchFamily="34" charset="0"/>
                          <a:cs typeface="Tahoma" pitchFamily="34" charset="0"/>
                        </a:rPr>
                        <a:t> Payne &amp; Paul Luciano</a:t>
                      </a:r>
                      <a:endParaRPr lang="en-US" sz="1600" u="sng" dirty="0">
                        <a:effectLst/>
                        <a:latin typeface="Tahoma" pitchFamily="34" charset="0"/>
                        <a:cs typeface="Tahoma" pitchFamily="34" charset="0"/>
                      </a:endParaRPr>
                    </a:p>
                    <a:p>
                      <a:pPr marL="0" marR="0">
                        <a:lnSpc>
                          <a:spcPct val="115000"/>
                        </a:lnSpc>
                        <a:spcBef>
                          <a:spcPts val="0"/>
                        </a:spcBef>
                        <a:spcAft>
                          <a:spcPts val="0"/>
                        </a:spcAft>
                      </a:pPr>
                      <a:r>
                        <a:rPr lang="en-US" sz="1450" u="sng" dirty="0" smtClean="0">
                          <a:effectLst/>
                          <a:latin typeface="Tahoma" pitchFamily="34" charset="0"/>
                          <a:ea typeface="Times New Roman"/>
                          <a:cs typeface="Tahoma" pitchFamily="34" charset="0"/>
                        </a:rPr>
                        <a:t>David</a:t>
                      </a:r>
                      <a:r>
                        <a:rPr lang="en-US" sz="1450" u="sng" baseline="0" dirty="0" smtClean="0">
                          <a:effectLst/>
                          <a:latin typeface="Tahoma" pitchFamily="34" charset="0"/>
                          <a:ea typeface="Times New Roman"/>
                          <a:cs typeface="Tahoma" pitchFamily="34" charset="0"/>
                        </a:rPr>
                        <a:t> Techaira, Elizabeth Flores, &amp; Jennifer Santana</a:t>
                      </a:r>
                      <a:endParaRPr lang="en-US" sz="145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04"/>
                  </a:ext>
                </a:extLst>
              </a:tr>
              <a:tr h="347535">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Travel </a:t>
                      </a:r>
                      <a:r>
                        <a:rPr lang="en-US" sz="1600" u="sng" dirty="0" smtClean="0">
                          <a:effectLst/>
                          <a:latin typeface="Tahoma" pitchFamily="34" charset="0"/>
                          <a:cs typeface="Tahoma" pitchFamily="34" charset="0"/>
                        </a:rPr>
                        <a:t>and Conference </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a:lnSpc>
                          <a:spcPct val="115000"/>
                        </a:lnSpc>
                        <a:spcBef>
                          <a:spcPts val="0"/>
                        </a:spcBef>
                        <a:spcAft>
                          <a:spcPts val="0"/>
                        </a:spcAft>
                      </a:pPr>
                      <a:r>
                        <a:rPr lang="en-US" sz="1600" u="sng" dirty="0" smtClean="0">
                          <a:effectLst/>
                          <a:latin typeface="Tahoma" pitchFamily="34" charset="0"/>
                          <a:ea typeface="+mn-ea"/>
                          <a:cs typeface="Tahoma" pitchFamily="34" charset="0"/>
                        </a:rPr>
                        <a:t>Mary</a:t>
                      </a:r>
                      <a:r>
                        <a:rPr lang="en-US" sz="1600" u="sng" baseline="0" dirty="0" smtClean="0">
                          <a:effectLst/>
                          <a:latin typeface="Tahoma" pitchFamily="34" charset="0"/>
                          <a:ea typeface="+mn-ea"/>
                          <a:cs typeface="Tahoma" pitchFamily="34" charset="0"/>
                        </a:rPr>
                        <a:t> (Lucy) </a:t>
                      </a:r>
                      <a:r>
                        <a:rPr lang="en-US" sz="1600" u="sng" baseline="0" dirty="0" err="1" smtClean="0">
                          <a:effectLst/>
                          <a:latin typeface="Tahoma" pitchFamily="34" charset="0"/>
                          <a:ea typeface="+mn-ea"/>
                          <a:cs typeface="Tahoma" pitchFamily="34" charset="0"/>
                        </a:rPr>
                        <a:t>Trafton</a:t>
                      </a:r>
                      <a:r>
                        <a:rPr lang="en-US" sz="1600" u="sng" baseline="0" dirty="0" smtClean="0">
                          <a:effectLst/>
                          <a:latin typeface="Tahoma" pitchFamily="34" charset="0"/>
                          <a:ea typeface="+mn-ea"/>
                          <a:cs typeface="Tahoma" pitchFamily="34" charset="0"/>
                        </a:rPr>
                        <a:t>; Julie </a:t>
                      </a:r>
                      <a:r>
                        <a:rPr lang="en-US" sz="1600" u="sng" baseline="0" dirty="0" err="1" smtClean="0">
                          <a:effectLst/>
                          <a:latin typeface="Tahoma" pitchFamily="34" charset="0"/>
                          <a:ea typeface="+mn-ea"/>
                          <a:cs typeface="Tahoma" pitchFamily="34" charset="0"/>
                        </a:rPr>
                        <a:t>Silveira</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05"/>
                  </a:ext>
                </a:extLst>
              </a:tr>
              <a:tr h="347535">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Cash Receipts</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a:lnSpc>
                          <a:spcPct val="115000"/>
                        </a:lnSpc>
                        <a:spcBef>
                          <a:spcPts val="0"/>
                        </a:spcBef>
                        <a:spcAft>
                          <a:spcPts val="0"/>
                        </a:spcAft>
                      </a:pPr>
                      <a:r>
                        <a:rPr lang="en-US" sz="1600" u="sng" dirty="0" smtClean="0">
                          <a:effectLst/>
                          <a:latin typeface="Tahoma" pitchFamily="34" charset="0"/>
                          <a:cs typeface="Tahoma" pitchFamily="34" charset="0"/>
                        </a:rPr>
                        <a:t>Tina Summers &amp; Blanca</a:t>
                      </a:r>
                      <a:r>
                        <a:rPr lang="en-US" sz="1600" u="sng" baseline="0" dirty="0" smtClean="0">
                          <a:effectLst/>
                          <a:latin typeface="Tahoma" pitchFamily="34" charset="0"/>
                          <a:cs typeface="Tahoma" pitchFamily="34" charset="0"/>
                        </a:rPr>
                        <a:t> Garcia </a:t>
                      </a:r>
                      <a:r>
                        <a:rPr lang="en-US" sz="1600" u="sng" baseline="0" dirty="0" err="1" smtClean="0">
                          <a:effectLst/>
                          <a:latin typeface="Tahoma" pitchFamily="34" charset="0"/>
                          <a:cs typeface="Tahoma" pitchFamily="34" charset="0"/>
                        </a:rPr>
                        <a:t>Iniguez</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06"/>
                  </a:ext>
                </a:extLst>
              </a:tr>
              <a:tr h="347535">
                <a:tc>
                  <a:txBody>
                    <a:bodyPr/>
                    <a:lstStyle/>
                    <a:p>
                      <a:pPr marL="0" marR="0">
                        <a:lnSpc>
                          <a:spcPct val="115000"/>
                        </a:lnSpc>
                        <a:spcBef>
                          <a:spcPts val="0"/>
                        </a:spcBef>
                        <a:spcAft>
                          <a:spcPts val="0"/>
                        </a:spcAft>
                      </a:pPr>
                      <a:r>
                        <a:rPr lang="en-US" sz="1600" u="sng" dirty="0" smtClean="0">
                          <a:effectLst/>
                          <a:latin typeface="Tahoma" pitchFamily="34" charset="0"/>
                          <a:cs typeface="Tahoma" pitchFamily="34" charset="0"/>
                        </a:rPr>
                        <a:t>Grants</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50" u="sng" dirty="0" smtClean="0">
                          <a:effectLst/>
                          <a:latin typeface="Tahoma" pitchFamily="34" charset="0"/>
                          <a:cs typeface="Tahoma" pitchFamily="34" charset="0"/>
                        </a:rPr>
                        <a:t>David Techaira, Elizabeth</a:t>
                      </a:r>
                      <a:r>
                        <a:rPr lang="en-US" sz="1450" u="sng" baseline="0" dirty="0" smtClean="0">
                          <a:effectLst/>
                          <a:latin typeface="Tahoma" pitchFamily="34" charset="0"/>
                          <a:cs typeface="Tahoma" pitchFamily="34" charset="0"/>
                        </a:rPr>
                        <a:t> Flores, &amp; Jennifer Santana</a:t>
                      </a:r>
                      <a:endParaRPr lang="en-US" sz="145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07"/>
                  </a:ext>
                </a:extLst>
              </a:tr>
              <a:tr h="347535">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Expenditure </a:t>
                      </a:r>
                      <a:r>
                        <a:rPr lang="en-US" sz="1600" u="sng" dirty="0" smtClean="0">
                          <a:effectLst/>
                          <a:latin typeface="Tahoma" pitchFamily="34" charset="0"/>
                          <a:cs typeface="Tahoma" pitchFamily="34" charset="0"/>
                        </a:rPr>
                        <a:t>Transfers –</a:t>
                      </a:r>
                      <a:r>
                        <a:rPr lang="en-US" sz="1600" u="sng" baseline="0" dirty="0" smtClean="0">
                          <a:effectLst/>
                          <a:latin typeface="Tahoma" pitchFamily="34" charset="0"/>
                          <a:cs typeface="Tahoma" pitchFamily="34" charset="0"/>
                        </a:rPr>
                        <a:t> Non-grants</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a:lnSpc>
                          <a:spcPct val="115000"/>
                        </a:lnSpc>
                        <a:spcBef>
                          <a:spcPts val="0"/>
                        </a:spcBef>
                        <a:spcAft>
                          <a:spcPts val="0"/>
                        </a:spcAft>
                      </a:pPr>
                      <a:r>
                        <a:rPr lang="en-US" sz="1600" u="sng" dirty="0" smtClean="0">
                          <a:effectLst/>
                          <a:latin typeface="Tahoma" pitchFamily="34" charset="0"/>
                          <a:cs typeface="Tahoma" pitchFamily="34" charset="0"/>
                        </a:rPr>
                        <a:t>Suzie Payne &amp;</a:t>
                      </a:r>
                      <a:r>
                        <a:rPr lang="en-US" sz="1600" u="sng" baseline="0" dirty="0" smtClean="0">
                          <a:effectLst/>
                          <a:latin typeface="Tahoma" pitchFamily="34" charset="0"/>
                          <a:cs typeface="Tahoma" pitchFamily="34" charset="0"/>
                        </a:rPr>
                        <a:t> Paul Luciano</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08"/>
                  </a:ext>
                </a:extLst>
              </a:tr>
              <a:tr h="347535">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Expenditure Transfers – Grants</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50" u="sng" dirty="0" smtClean="0">
                          <a:effectLst/>
                          <a:latin typeface="Tahoma" pitchFamily="34" charset="0"/>
                          <a:cs typeface="Tahoma" pitchFamily="34" charset="0"/>
                        </a:rPr>
                        <a:t>David Techaira, Elizabeth</a:t>
                      </a:r>
                      <a:r>
                        <a:rPr lang="en-US" sz="1450" u="sng" baseline="0" dirty="0" smtClean="0">
                          <a:effectLst/>
                          <a:latin typeface="Tahoma" pitchFamily="34" charset="0"/>
                          <a:cs typeface="Tahoma" pitchFamily="34" charset="0"/>
                        </a:rPr>
                        <a:t> Flores, &amp; Jennifer Santana</a:t>
                      </a:r>
                      <a:endParaRPr lang="en-US" sz="145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09"/>
                  </a:ext>
                </a:extLst>
              </a:tr>
              <a:tr h="34753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u="sng" dirty="0" smtClean="0">
                          <a:effectLst/>
                          <a:latin typeface="Tahoma" pitchFamily="34" charset="0"/>
                          <a:cs typeface="Tahoma" pitchFamily="34" charset="0"/>
                        </a:rPr>
                        <a:t>Purchasing/Purchase Orders/Requisitions</a:t>
                      </a:r>
                      <a:endParaRPr lang="en-US" sz="1600" u="sng" dirty="0" smtClean="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Joanne Ritter</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10"/>
                  </a:ext>
                </a:extLst>
              </a:tr>
              <a:tr h="347535">
                <a:tc>
                  <a:txBody>
                    <a:bodyPr/>
                    <a:lstStyle/>
                    <a:p>
                      <a:pPr marL="0" marR="0">
                        <a:lnSpc>
                          <a:spcPct val="115000"/>
                        </a:lnSpc>
                        <a:spcBef>
                          <a:spcPts val="0"/>
                        </a:spcBef>
                        <a:spcAft>
                          <a:spcPts val="0"/>
                        </a:spcAft>
                      </a:pPr>
                      <a:r>
                        <a:rPr lang="en-US" sz="1600" u="sng" dirty="0">
                          <a:effectLst/>
                          <a:latin typeface="Tahoma" pitchFamily="34" charset="0"/>
                          <a:cs typeface="Tahoma" pitchFamily="34" charset="0"/>
                        </a:rPr>
                        <a:t>Petty Cash Reimbursements</a:t>
                      </a:r>
                      <a:endParaRPr lang="en-US" sz="1600" u="sng" dirty="0">
                        <a:effectLst/>
                        <a:latin typeface="Tahoma" pitchFamily="34" charset="0"/>
                        <a:ea typeface="Times New Roman"/>
                        <a:cs typeface="Tahoma" pitchFamily="34" charset="0"/>
                      </a:endParaRPr>
                    </a:p>
                  </a:txBody>
                  <a:tcPr marL="55493" marR="55493" marT="0" marB="0">
                    <a:solidFill>
                      <a:schemeClr val="accent6">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1600" u="sng" kern="1200" baseline="0" dirty="0" smtClean="0">
                          <a:solidFill>
                            <a:schemeClr val="dk1"/>
                          </a:solidFill>
                          <a:effectLst/>
                          <a:latin typeface="Tahoma" pitchFamily="34" charset="0"/>
                          <a:ea typeface="+mn-ea"/>
                          <a:cs typeface="Tahoma" pitchFamily="34" charset="0"/>
                        </a:rPr>
                        <a:t>Suzie Payne, </a:t>
                      </a:r>
                      <a:r>
                        <a:rPr kumimoji="0" lang="en-US" sz="1600" u="sng" kern="1200" dirty="0" smtClean="0">
                          <a:solidFill>
                            <a:schemeClr val="dk1"/>
                          </a:solidFill>
                          <a:effectLst/>
                          <a:latin typeface="Tahoma" pitchFamily="34" charset="0"/>
                          <a:ea typeface="+mn-ea"/>
                          <a:cs typeface="Tahoma" pitchFamily="34" charset="0"/>
                        </a:rPr>
                        <a:t>Dora</a:t>
                      </a:r>
                      <a:r>
                        <a:rPr kumimoji="0" lang="en-US" sz="1600" u="sng" kern="1200" baseline="0" dirty="0" smtClean="0">
                          <a:solidFill>
                            <a:schemeClr val="dk1"/>
                          </a:solidFill>
                          <a:effectLst/>
                          <a:latin typeface="Tahoma" pitchFamily="34" charset="0"/>
                          <a:ea typeface="+mn-ea"/>
                          <a:cs typeface="Tahoma" pitchFamily="34" charset="0"/>
                        </a:rPr>
                        <a:t> Sanchez, &amp; David Techaira</a:t>
                      </a:r>
                      <a:endParaRPr kumimoji="0" lang="en-US" sz="1600" u="sng" kern="1200" dirty="0">
                        <a:solidFill>
                          <a:schemeClr val="dk1"/>
                        </a:solidFill>
                        <a:effectLst/>
                        <a:latin typeface="Tahoma" pitchFamily="34" charset="0"/>
                        <a:ea typeface="+mn-ea"/>
                        <a:cs typeface="Tahoma" pitchFamily="34" charset="0"/>
                      </a:endParaRPr>
                    </a:p>
                  </a:txBody>
                  <a:tcPr marL="55493" marR="55493" marT="0" marB="0">
                    <a:solidFill>
                      <a:schemeClr val="accent6">
                        <a:lumMod val="20000"/>
                        <a:lumOff val="8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481114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ACCOUNT BALANCE INQUIRY (ACBL)</a:t>
            </a:r>
            <a:endParaRPr lang="en-US" sz="1800" dirty="0"/>
          </a:p>
        </p:txBody>
      </p:sp>
      <p:pic>
        <p:nvPicPr>
          <p:cNvPr id="4" name="Picture 3"/>
          <p:cNvPicPr>
            <a:picLocks noChangeAspect="1"/>
          </p:cNvPicPr>
          <p:nvPr/>
        </p:nvPicPr>
        <p:blipFill>
          <a:blip r:embed="rId2"/>
          <a:stretch>
            <a:fillRect/>
          </a:stretch>
        </p:blipFill>
        <p:spPr>
          <a:xfrm>
            <a:off x="990600" y="838200"/>
            <a:ext cx="7081838" cy="5583927"/>
          </a:xfrm>
          <a:prstGeom prst="rect">
            <a:avLst/>
          </a:prstGeom>
        </p:spPr>
      </p:pic>
    </p:spTree>
    <p:extLst>
      <p:ext uri="{BB962C8B-B14F-4D97-AF65-F5344CB8AC3E}">
        <p14:creationId xmlns:p14="http://schemas.microsoft.com/office/powerpoint/2010/main" val="16727290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Inquiry (VENI)</a:t>
            </a:r>
            <a:endParaRPr lang="en-US" dirty="0"/>
          </a:p>
        </p:txBody>
      </p:sp>
      <p:pic>
        <p:nvPicPr>
          <p:cNvPr id="12" name="Picture 11"/>
          <p:cNvPicPr>
            <a:picLocks noChangeAspect="1"/>
          </p:cNvPicPr>
          <p:nvPr/>
        </p:nvPicPr>
        <p:blipFill>
          <a:blip r:embed="rId2"/>
          <a:stretch>
            <a:fillRect/>
          </a:stretch>
        </p:blipFill>
        <p:spPr>
          <a:xfrm>
            <a:off x="304800" y="914400"/>
            <a:ext cx="8050427" cy="5575877"/>
          </a:xfrm>
          <a:prstGeom prst="rect">
            <a:avLst/>
          </a:prstGeom>
        </p:spPr>
      </p:pic>
    </p:spTree>
    <p:extLst>
      <p:ext uri="{BB962C8B-B14F-4D97-AF65-F5344CB8AC3E}">
        <p14:creationId xmlns:p14="http://schemas.microsoft.com/office/powerpoint/2010/main" val="40115655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Inquiry (VENI)</a:t>
            </a:r>
            <a:endParaRPr lang="en-US" dirty="0"/>
          </a:p>
        </p:txBody>
      </p:sp>
      <p:sp>
        <p:nvSpPr>
          <p:cNvPr id="9" name="Rectangle 8"/>
          <p:cNvSpPr/>
          <p:nvPr/>
        </p:nvSpPr>
        <p:spPr>
          <a:xfrm>
            <a:off x="39472" y="914400"/>
            <a:ext cx="8952127" cy="523220"/>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This screen displays the current Requisitions (Mercury Commerce), Purchase Orders (Blanket POs &amp; Regular POs), and Vouchers (Payments) by number. Clicking the blue icons below will provide more </a:t>
            </a:r>
            <a:r>
              <a:rPr lang="en-US" sz="1400" dirty="0" smtClean="0">
                <a:latin typeface="Calibri" panose="020F0502020204030204" pitchFamily="34" charset="0"/>
                <a:ea typeface="Calibri" panose="020F0502020204030204" pitchFamily="34" charset="0"/>
                <a:cs typeface="Times New Roman" panose="02020603050405020304" pitchFamily="18" charset="0"/>
              </a:rPr>
              <a:t>detail</a:t>
            </a:r>
            <a:endParaRPr lang="en-US" sz="1400" dirty="0"/>
          </a:p>
        </p:txBody>
      </p:sp>
      <p:pic>
        <p:nvPicPr>
          <p:cNvPr id="10" name="Picture 9"/>
          <p:cNvPicPr/>
          <p:nvPr/>
        </p:nvPicPr>
        <p:blipFill>
          <a:blip r:embed="rId2"/>
          <a:stretch>
            <a:fillRect/>
          </a:stretch>
        </p:blipFill>
        <p:spPr>
          <a:xfrm>
            <a:off x="762000" y="1524001"/>
            <a:ext cx="7772400" cy="4887614"/>
          </a:xfrm>
          <a:prstGeom prst="rect">
            <a:avLst/>
          </a:prstGeom>
        </p:spPr>
      </p:pic>
    </p:spTree>
    <p:extLst>
      <p:ext uri="{BB962C8B-B14F-4D97-AF65-F5344CB8AC3E}">
        <p14:creationId xmlns:p14="http://schemas.microsoft.com/office/powerpoint/2010/main" val="1069173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PURCHASE ORDER INQUIRY (PINQ)</a:t>
            </a:r>
            <a:endParaRPr lang="en-US" sz="1800" dirty="0"/>
          </a:p>
        </p:txBody>
      </p:sp>
      <p:pic>
        <p:nvPicPr>
          <p:cNvPr id="4" name="Picture 3"/>
          <p:cNvPicPr>
            <a:picLocks noChangeAspect="1"/>
          </p:cNvPicPr>
          <p:nvPr/>
        </p:nvPicPr>
        <p:blipFill>
          <a:blip r:embed="rId2"/>
          <a:stretch>
            <a:fillRect/>
          </a:stretch>
        </p:blipFill>
        <p:spPr>
          <a:xfrm>
            <a:off x="533400" y="822585"/>
            <a:ext cx="8220075" cy="5654415"/>
          </a:xfrm>
          <a:prstGeom prst="rect">
            <a:avLst/>
          </a:prstGeom>
        </p:spPr>
      </p:pic>
    </p:spTree>
    <p:extLst>
      <p:ext uri="{BB962C8B-B14F-4D97-AF65-F5344CB8AC3E}">
        <p14:creationId xmlns:p14="http://schemas.microsoft.com/office/powerpoint/2010/main" val="34358701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PURCHASE ORDER INQUIRY (PINQ)</a:t>
            </a:r>
            <a:endParaRPr lang="en-US" sz="1800" dirty="0"/>
          </a:p>
        </p:txBody>
      </p:sp>
      <p:pic>
        <p:nvPicPr>
          <p:cNvPr id="3" name="Picture 2"/>
          <p:cNvPicPr>
            <a:picLocks noChangeAspect="1"/>
          </p:cNvPicPr>
          <p:nvPr/>
        </p:nvPicPr>
        <p:blipFill>
          <a:blip r:embed="rId2"/>
          <a:stretch>
            <a:fillRect/>
          </a:stretch>
        </p:blipFill>
        <p:spPr>
          <a:xfrm>
            <a:off x="914400" y="820156"/>
            <a:ext cx="7467600" cy="5699431"/>
          </a:xfrm>
          <a:prstGeom prst="rect">
            <a:avLst/>
          </a:prstGeom>
        </p:spPr>
      </p:pic>
    </p:spTree>
    <p:extLst>
      <p:ext uri="{BB962C8B-B14F-4D97-AF65-F5344CB8AC3E}">
        <p14:creationId xmlns:p14="http://schemas.microsoft.com/office/powerpoint/2010/main" val="2238379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BLANKET PURCHASE ORDER INQUIRY (BINQ)</a:t>
            </a:r>
            <a:endParaRPr lang="en-US" sz="1800" dirty="0"/>
          </a:p>
        </p:txBody>
      </p:sp>
      <p:pic>
        <p:nvPicPr>
          <p:cNvPr id="3" name="Picture 2"/>
          <p:cNvPicPr>
            <a:picLocks noChangeAspect="1"/>
          </p:cNvPicPr>
          <p:nvPr/>
        </p:nvPicPr>
        <p:blipFill>
          <a:blip r:embed="rId2"/>
          <a:stretch>
            <a:fillRect/>
          </a:stretch>
        </p:blipFill>
        <p:spPr>
          <a:xfrm>
            <a:off x="457200" y="838200"/>
            <a:ext cx="8229600" cy="5677593"/>
          </a:xfrm>
          <a:prstGeom prst="rect">
            <a:avLst/>
          </a:prstGeom>
        </p:spPr>
      </p:pic>
    </p:spTree>
    <p:extLst>
      <p:ext uri="{BB962C8B-B14F-4D97-AF65-F5344CB8AC3E}">
        <p14:creationId xmlns:p14="http://schemas.microsoft.com/office/powerpoint/2010/main" val="4011491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BLANKET PURCHASE ORDER INQUIRY (BINQ)</a:t>
            </a:r>
            <a:endParaRPr lang="en-US" sz="1800" dirty="0"/>
          </a:p>
        </p:txBody>
      </p:sp>
      <p:pic>
        <p:nvPicPr>
          <p:cNvPr id="4" name="Picture 3"/>
          <p:cNvPicPr>
            <a:picLocks noChangeAspect="1"/>
          </p:cNvPicPr>
          <p:nvPr/>
        </p:nvPicPr>
        <p:blipFill>
          <a:blip r:embed="rId2"/>
          <a:stretch>
            <a:fillRect/>
          </a:stretch>
        </p:blipFill>
        <p:spPr>
          <a:xfrm>
            <a:off x="762000" y="811306"/>
            <a:ext cx="7315200" cy="5665694"/>
          </a:xfrm>
          <a:prstGeom prst="rect">
            <a:avLst/>
          </a:prstGeom>
        </p:spPr>
      </p:pic>
    </p:spTree>
    <p:extLst>
      <p:ext uri="{BB962C8B-B14F-4D97-AF65-F5344CB8AC3E}">
        <p14:creationId xmlns:p14="http://schemas.microsoft.com/office/powerpoint/2010/main" val="4587228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PURCHASE ORDER REGISTER (PREG)</a:t>
            </a:r>
            <a:endParaRPr lang="en-US" sz="1800" dirty="0"/>
          </a:p>
        </p:txBody>
      </p:sp>
      <p:pic>
        <p:nvPicPr>
          <p:cNvPr id="5" name="Picture 4"/>
          <p:cNvPicPr>
            <a:picLocks noChangeAspect="1"/>
          </p:cNvPicPr>
          <p:nvPr/>
        </p:nvPicPr>
        <p:blipFill>
          <a:blip r:embed="rId2"/>
          <a:stretch>
            <a:fillRect/>
          </a:stretch>
        </p:blipFill>
        <p:spPr>
          <a:xfrm>
            <a:off x="1371600" y="838200"/>
            <a:ext cx="6781800" cy="5645488"/>
          </a:xfrm>
          <a:prstGeom prst="rect">
            <a:avLst/>
          </a:prstGeom>
        </p:spPr>
      </p:pic>
    </p:spTree>
    <p:extLst>
      <p:ext uri="{BB962C8B-B14F-4D97-AF65-F5344CB8AC3E}">
        <p14:creationId xmlns:p14="http://schemas.microsoft.com/office/powerpoint/2010/main" val="2276484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0"/>
            <a:ext cx="6165434" cy="683865"/>
          </a:xfrm>
        </p:spPr>
        <p:txBody>
          <a:bodyPr>
            <a:noAutofit/>
          </a:bodyPr>
          <a:lstStyle/>
          <a:p>
            <a:r>
              <a:rPr lang="en-US" sz="1800" dirty="0" smtClean="0"/>
              <a:t>PREG REPORT EXAMPLE</a:t>
            </a:r>
            <a:endParaRPr lang="en-US" sz="1800" dirty="0"/>
          </a:p>
        </p:txBody>
      </p:sp>
      <p:pic>
        <p:nvPicPr>
          <p:cNvPr id="3" name="Picture 2"/>
          <p:cNvPicPr>
            <a:picLocks noChangeAspect="1"/>
          </p:cNvPicPr>
          <p:nvPr/>
        </p:nvPicPr>
        <p:blipFill>
          <a:blip r:embed="rId2"/>
          <a:stretch>
            <a:fillRect/>
          </a:stretch>
        </p:blipFill>
        <p:spPr>
          <a:xfrm>
            <a:off x="304800" y="1033462"/>
            <a:ext cx="8582025" cy="5367338"/>
          </a:xfrm>
          <a:prstGeom prst="rect">
            <a:avLst/>
          </a:prstGeom>
        </p:spPr>
      </p:pic>
    </p:spTree>
    <p:extLst>
      <p:ext uri="{BB962C8B-B14F-4D97-AF65-F5344CB8AC3E}">
        <p14:creationId xmlns:p14="http://schemas.microsoft.com/office/powerpoint/2010/main" val="42659532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2018-19 YEAR-END </a:t>
            </a:r>
            <a:r>
              <a:rPr lang="en-US" dirty="0"/>
              <a:t>REMINDERS</a:t>
            </a:r>
          </a:p>
        </p:txBody>
      </p:sp>
      <p:sp>
        <p:nvSpPr>
          <p:cNvPr id="3" name="Text Placeholder 2"/>
          <p:cNvSpPr>
            <a:spLocks noGrp="1"/>
          </p:cNvSpPr>
          <p:nvPr>
            <p:ph type="body" idx="1"/>
          </p:nvPr>
        </p:nvSpPr>
        <p:spPr>
          <a:xfrm>
            <a:off x="609600" y="990600"/>
            <a:ext cx="7772400" cy="5486400"/>
          </a:xfrm>
        </p:spPr>
        <p:txBody>
          <a:bodyPr>
            <a:noAutofit/>
          </a:bodyPr>
          <a:lstStyle/>
          <a:p>
            <a:pPr marL="457200" indent="-457200">
              <a:buFont typeface="Arial" panose="020B0604020202020204" pitchFamily="34" charset="0"/>
              <a:buChar char="•"/>
            </a:pPr>
            <a:r>
              <a:rPr lang="en-US" sz="2400" b="1" dirty="0"/>
              <a:t>Invoices, receipts, travel claims, check requests </a:t>
            </a:r>
            <a:r>
              <a:rPr lang="en-US" sz="2400" b="1" dirty="0" smtClean="0"/>
              <a:t>were </a:t>
            </a:r>
            <a:r>
              <a:rPr lang="en-US" sz="2400" b="1" dirty="0">
                <a:solidFill>
                  <a:srgbClr val="FF0000"/>
                </a:solidFill>
              </a:rPr>
              <a:t>due </a:t>
            </a:r>
            <a:r>
              <a:rPr lang="en-US" sz="2400" b="1" dirty="0" smtClean="0">
                <a:solidFill>
                  <a:srgbClr val="FF0000"/>
                </a:solidFill>
              </a:rPr>
              <a:t>Wednesday, 7/10/19</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t>Expenditure and Budget Transfers </a:t>
            </a:r>
            <a:r>
              <a:rPr lang="en-US" sz="2400" b="1" dirty="0" smtClean="0"/>
              <a:t>were </a:t>
            </a:r>
            <a:r>
              <a:rPr lang="en-US" sz="2400" b="1" dirty="0">
                <a:solidFill>
                  <a:srgbClr val="FF0000"/>
                </a:solidFill>
              </a:rPr>
              <a:t>due Friday, </a:t>
            </a:r>
            <a:r>
              <a:rPr lang="en-US" sz="2400" b="1" dirty="0" smtClean="0">
                <a:solidFill>
                  <a:srgbClr val="FF0000"/>
                </a:solidFill>
              </a:rPr>
              <a:t>7/12/19</a:t>
            </a:r>
          </a:p>
          <a:p>
            <a:pPr marL="457200" indent="-457200">
              <a:buFont typeface="Arial" panose="020B0604020202020204" pitchFamily="34" charset="0"/>
              <a:buChar char="•"/>
            </a:pPr>
            <a:endParaRPr lang="en-US" sz="2400" b="1" dirty="0">
              <a:solidFill>
                <a:srgbClr val="FF0000"/>
              </a:solidFill>
            </a:endParaRPr>
          </a:p>
          <a:p>
            <a:pPr marL="457200" indent="-457200">
              <a:buFont typeface="Arial" panose="020B0604020202020204" pitchFamily="34" charset="0"/>
              <a:buChar char="•"/>
            </a:pPr>
            <a:r>
              <a:rPr lang="en-US" sz="2400" b="1" dirty="0"/>
              <a:t>Time &amp; Effort Certifications for federal grant employees </a:t>
            </a:r>
            <a:r>
              <a:rPr lang="en-US" sz="2400" b="1" dirty="0" smtClean="0"/>
              <a:t>were </a:t>
            </a:r>
            <a:r>
              <a:rPr lang="en-US" sz="2400" b="1" dirty="0">
                <a:solidFill>
                  <a:srgbClr val="FF0000"/>
                </a:solidFill>
              </a:rPr>
              <a:t>due Friday, </a:t>
            </a:r>
            <a:r>
              <a:rPr lang="en-US" sz="2400" b="1" dirty="0" smtClean="0">
                <a:solidFill>
                  <a:srgbClr val="FF0000"/>
                </a:solidFill>
              </a:rPr>
              <a:t>7/12/19</a:t>
            </a:r>
          </a:p>
          <a:p>
            <a:pPr marL="457200" indent="-457200">
              <a:buFont typeface="Arial" panose="020B0604020202020204" pitchFamily="34" charset="0"/>
              <a:buChar char="•"/>
            </a:pPr>
            <a:endParaRPr lang="en-US" sz="2400" b="1" dirty="0">
              <a:solidFill>
                <a:srgbClr val="FF0000"/>
              </a:solidFill>
            </a:endParaRPr>
          </a:p>
          <a:p>
            <a:pPr marL="457200" indent="-457200">
              <a:buFont typeface="Arial" panose="020B0604020202020204" pitchFamily="34" charset="0"/>
              <a:buChar char="•"/>
            </a:pPr>
            <a:r>
              <a:rPr lang="en-US" sz="2400" b="1" dirty="0"/>
              <a:t>Year-end payroll for OT, hourly staff, students, faculty SPAs </a:t>
            </a:r>
            <a:r>
              <a:rPr lang="en-US" sz="2400" b="1" dirty="0" smtClean="0"/>
              <a:t>– </a:t>
            </a:r>
            <a:r>
              <a:rPr lang="en-US" sz="2400" b="1" dirty="0" smtClean="0">
                <a:solidFill>
                  <a:srgbClr val="FF0000"/>
                </a:solidFill>
              </a:rPr>
              <a:t>posted Wednesday, 7/17/19</a:t>
            </a:r>
            <a:endParaRPr lang="en-US" sz="2400" b="1" dirty="0">
              <a:solidFill>
                <a:srgbClr val="FF0000"/>
              </a:solidFill>
            </a:endParaRPr>
          </a:p>
        </p:txBody>
      </p:sp>
    </p:spTree>
    <p:extLst>
      <p:ext uri="{BB962C8B-B14F-4D97-AF65-F5344CB8AC3E}">
        <p14:creationId xmlns:p14="http://schemas.microsoft.com/office/powerpoint/2010/main" val="425828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Purchasing</a:t>
            </a:r>
            <a:endParaRPr lang="en-US" dirty="0"/>
          </a:p>
        </p:txBody>
      </p:sp>
      <p:sp>
        <p:nvSpPr>
          <p:cNvPr id="3" name="Text Placeholder 2"/>
          <p:cNvSpPr>
            <a:spLocks noGrp="1"/>
          </p:cNvSpPr>
          <p:nvPr>
            <p:ph type="body" idx="1"/>
          </p:nvPr>
        </p:nvSpPr>
        <p:spPr>
          <a:xfrm>
            <a:off x="609600" y="990600"/>
            <a:ext cx="7772400" cy="5486400"/>
          </a:xfrm>
        </p:spPr>
        <p:txBody>
          <a:bodyPr>
            <a:normAutofit/>
          </a:bodyPr>
          <a:lstStyle/>
          <a:p>
            <a:pPr marL="342900" indent="-342900">
              <a:buFont typeface="Arial" pitchFamily="34" charset="0"/>
              <a:buChar char="•"/>
            </a:pPr>
            <a:r>
              <a:rPr lang="en-US" sz="2800" dirty="0" smtClean="0"/>
              <a:t>Purchase Requisitions &amp; Orders</a:t>
            </a:r>
          </a:p>
          <a:p>
            <a:pPr marL="342900" indent="-342900">
              <a:buFont typeface="Arial" pitchFamily="34" charset="0"/>
              <a:buChar char="•"/>
            </a:pPr>
            <a:r>
              <a:rPr lang="en-US" sz="2800" dirty="0" smtClean="0"/>
              <a:t>Signature Guidelines</a:t>
            </a:r>
          </a:p>
          <a:p>
            <a:pPr marL="342900" indent="-342900">
              <a:buFont typeface="Arial" pitchFamily="34" charset="0"/>
              <a:buChar char="•"/>
            </a:pPr>
            <a:r>
              <a:rPr lang="en-US" sz="2800" dirty="0"/>
              <a:t>Vendor Info. Form (new vendors</a:t>
            </a:r>
            <a:r>
              <a:rPr lang="en-US" sz="2800" dirty="0" smtClean="0"/>
              <a:t>)</a:t>
            </a:r>
            <a:endParaRPr lang="en-US" sz="2800" dirty="0"/>
          </a:p>
          <a:p>
            <a:pPr marL="342900" indent="-342900">
              <a:buFont typeface="Arial" pitchFamily="34" charset="0"/>
              <a:buChar char="•"/>
            </a:pPr>
            <a:r>
              <a:rPr lang="en-US" sz="2800" dirty="0" smtClean="0"/>
              <a:t>Bidding Procedures Matrix</a:t>
            </a:r>
            <a:endParaRPr lang="en-US" sz="2800" dirty="0"/>
          </a:p>
          <a:p>
            <a:pPr marL="342900" indent="-342900">
              <a:buFont typeface="Arial" pitchFamily="34" charset="0"/>
              <a:buChar char="•"/>
            </a:pPr>
            <a:r>
              <a:rPr lang="en-US" sz="2800" dirty="0" smtClean="0"/>
              <a:t>Blanket Purchase Orders</a:t>
            </a:r>
          </a:p>
          <a:p>
            <a:pPr marL="342900" indent="-342900">
              <a:buFont typeface="Arial" pitchFamily="34" charset="0"/>
              <a:buChar char="•"/>
            </a:pPr>
            <a:r>
              <a:rPr lang="en-US" sz="2800" dirty="0" smtClean="0"/>
              <a:t>Regular (Mercury Commerce) POs</a:t>
            </a:r>
            <a:endParaRPr lang="en-US" sz="2800" dirty="0"/>
          </a:p>
          <a:p>
            <a:pPr marL="342900" indent="-342900">
              <a:buFont typeface="Arial" pitchFamily="34" charset="0"/>
              <a:buChar char="•"/>
            </a:pPr>
            <a:r>
              <a:rPr lang="en-US" sz="2800" dirty="0" smtClean="0"/>
              <a:t>Receiving</a:t>
            </a:r>
          </a:p>
        </p:txBody>
      </p:sp>
    </p:spTree>
    <p:extLst>
      <p:ext uri="{BB962C8B-B14F-4D97-AF65-F5344CB8AC3E}">
        <p14:creationId xmlns:p14="http://schemas.microsoft.com/office/powerpoint/2010/main" val="3736353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office website</a:t>
            </a:r>
            <a:endParaRPr lang="en-US" dirty="0"/>
          </a:p>
        </p:txBody>
      </p:sp>
      <p:sp>
        <p:nvSpPr>
          <p:cNvPr id="3" name="Text Placeholder 2"/>
          <p:cNvSpPr>
            <a:spLocks noGrp="1"/>
          </p:cNvSpPr>
          <p:nvPr>
            <p:ph type="body" idx="1"/>
          </p:nvPr>
        </p:nvSpPr>
        <p:spPr/>
        <p:txBody>
          <a:bodyPr/>
          <a:lstStyle/>
          <a:p>
            <a:r>
              <a:rPr lang="en-US" sz="2800" dirty="0" smtClean="0"/>
              <a:t>For more information about campus business processes, go to:</a:t>
            </a:r>
          </a:p>
          <a:p>
            <a:endParaRPr lang="en-US" dirty="0"/>
          </a:p>
          <a:p>
            <a:r>
              <a:rPr lang="en-US" sz="2800" dirty="0">
                <a:hlinkClick r:id="rId2"/>
              </a:rPr>
              <a:t>http://</a:t>
            </a:r>
            <a:r>
              <a:rPr lang="en-US" sz="2800" dirty="0" smtClean="0">
                <a:hlinkClick r:id="rId2"/>
              </a:rPr>
              <a:t>www.hartnell.edu/business-office</a:t>
            </a:r>
            <a:endParaRPr lang="en-US" sz="2800" dirty="0" smtClean="0"/>
          </a:p>
          <a:p>
            <a:endParaRPr lang="en-US" sz="2800" dirty="0"/>
          </a:p>
          <a:p>
            <a:endParaRPr lang="en-US" sz="2800" dirty="0" smtClean="0"/>
          </a:p>
          <a:p>
            <a:endParaRPr lang="en-US" sz="2800" dirty="0"/>
          </a:p>
        </p:txBody>
      </p:sp>
    </p:spTree>
    <p:extLst>
      <p:ext uri="{BB962C8B-B14F-4D97-AF65-F5344CB8AC3E}">
        <p14:creationId xmlns:p14="http://schemas.microsoft.com/office/powerpoint/2010/main" val="1095927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normAutofit/>
          </a:bodyPr>
          <a:lstStyle/>
          <a:p>
            <a:pPr algn="ctr"/>
            <a:r>
              <a:rPr lang="en-US" sz="4800" dirty="0" smtClean="0"/>
              <a:t>THANK YOU!</a:t>
            </a:r>
            <a:endParaRPr lang="en-US" sz="4800" dirty="0"/>
          </a:p>
        </p:txBody>
      </p:sp>
    </p:spTree>
    <p:extLst>
      <p:ext uri="{BB962C8B-B14F-4D97-AF65-F5344CB8AC3E}">
        <p14:creationId xmlns:p14="http://schemas.microsoft.com/office/powerpoint/2010/main" val="1297937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requisitions &amp; orders</a:t>
            </a:r>
            <a:endParaRPr lang="en-US" dirty="0"/>
          </a:p>
        </p:txBody>
      </p:sp>
      <p:sp>
        <p:nvSpPr>
          <p:cNvPr id="3" name="Text Placeholder 2"/>
          <p:cNvSpPr>
            <a:spLocks noGrp="1"/>
          </p:cNvSpPr>
          <p:nvPr>
            <p:ph type="body" idx="1"/>
          </p:nvPr>
        </p:nvSpPr>
        <p:spPr>
          <a:xfrm>
            <a:off x="609600" y="990600"/>
            <a:ext cx="7772400" cy="5486400"/>
          </a:xfrm>
        </p:spPr>
        <p:txBody>
          <a:bodyPr>
            <a:normAutofit/>
          </a:bodyPr>
          <a:lstStyle/>
          <a:p>
            <a:r>
              <a:rPr lang="en-US" sz="2600" dirty="0" smtClean="0"/>
              <a:t>Purchase orders/requisitions are required for all of the following:</a:t>
            </a:r>
          </a:p>
          <a:p>
            <a:endParaRPr lang="en-US" sz="2600" dirty="0" smtClean="0"/>
          </a:p>
          <a:p>
            <a:pPr marL="800100" lvl="1" indent="-342900">
              <a:buFont typeface="Arial" pitchFamily="34" charset="0"/>
              <a:buChar char="•"/>
            </a:pPr>
            <a:r>
              <a:rPr lang="en-US" sz="2400" dirty="0" smtClean="0">
                <a:solidFill>
                  <a:schemeClr val="tx1"/>
                </a:solidFill>
              </a:rPr>
              <a:t>Tangible goods</a:t>
            </a:r>
          </a:p>
          <a:p>
            <a:pPr marL="800100" lvl="1" indent="-342900">
              <a:buFont typeface="Arial" pitchFamily="34" charset="0"/>
              <a:buChar char="•"/>
            </a:pPr>
            <a:r>
              <a:rPr lang="en-US" sz="2400" dirty="0" smtClean="0">
                <a:solidFill>
                  <a:schemeClr val="tx1"/>
                </a:solidFill>
              </a:rPr>
              <a:t>Food/Catering</a:t>
            </a:r>
          </a:p>
          <a:p>
            <a:pPr marL="800100" lvl="1" indent="-342900">
              <a:buFont typeface="Arial" pitchFamily="34" charset="0"/>
              <a:buChar char="•"/>
            </a:pPr>
            <a:r>
              <a:rPr lang="en-US" sz="2400" dirty="0" smtClean="0">
                <a:solidFill>
                  <a:schemeClr val="tx1"/>
                </a:solidFill>
              </a:rPr>
              <a:t>Services</a:t>
            </a:r>
          </a:p>
          <a:p>
            <a:pPr marL="800100" lvl="1" indent="-342900">
              <a:buFont typeface="Arial" pitchFamily="34" charset="0"/>
              <a:buChar char="•"/>
            </a:pPr>
            <a:endParaRPr lang="en-US" sz="2600" dirty="0" smtClean="0"/>
          </a:p>
          <a:p>
            <a:r>
              <a:rPr lang="en-US" sz="2600" dirty="0" smtClean="0"/>
              <a:t>*Purchase order/requisitions must be created </a:t>
            </a:r>
            <a:r>
              <a:rPr lang="en-US" sz="2600" u="sng" dirty="0" smtClean="0"/>
              <a:t>before</a:t>
            </a:r>
            <a:r>
              <a:rPr lang="en-US" sz="2600" dirty="0" smtClean="0"/>
              <a:t> placing orders for goods and services*</a:t>
            </a:r>
            <a:endParaRPr lang="en-US" sz="2600" dirty="0"/>
          </a:p>
          <a:p>
            <a:endParaRPr lang="en-US" sz="2600" dirty="0" smtClean="0"/>
          </a:p>
        </p:txBody>
      </p:sp>
    </p:spTree>
    <p:extLst>
      <p:ext uri="{BB962C8B-B14F-4D97-AF65-F5344CB8AC3E}">
        <p14:creationId xmlns:p14="http://schemas.microsoft.com/office/powerpoint/2010/main" val="359436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 GUIDELINES</a:t>
            </a:r>
            <a:endParaRPr lang="en-US" dirty="0"/>
          </a:p>
        </p:txBody>
      </p:sp>
      <p:sp>
        <p:nvSpPr>
          <p:cNvPr id="3" name="Text Placeholder 2"/>
          <p:cNvSpPr>
            <a:spLocks noGrp="1"/>
          </p:cNvSpPr>
          <p:nvPr>
            <p:ph type="body" idx="1"/>
          </p:nvPr>
        </p:nvSpPr>
        <p:spPr>
          <a:xfrm>
            <a:off x="609600" y="990600"/>
            <a:ext cx="8077200" cy="5486400"/>
          </a:xfrm>
        </p:spPr>
        <p:txBody>
          <a:bodyPr>
            <a:normAutofit/>
          </a:bodyPr>
          <a:lstStyle/>
          <a:p>
            <a:pPr marL="514350" indent="-514350">
              <a:buAutoNum type="arabicPeriod"/>
            </a:pPr>
            <a:r>
              <a:rPr lang="en-US" sz="2600" dirty="0" smtClean="0"/>
              <a:t>For </a:t>
            </a:r>
            <a:r>
              <a:rPr lang="en-US" sz="2600" dirty="0"/>
              <a:t>a Request Total of any dollar </a:t>
            </a:r>
            <a:r>
              <a:rPr lang="en-US" sz="2600" dirty="0" smtClean="0"/>
              <a:t>amount: 	Dean/Program Director</a:t>
            </a:r>
          </a:p>
          <a:p>
            <a:endParaRPr lang="en-US" sz="2600" dirty="0" smtClean="0"/>
          </a:p>
          <a:p>
            <a:r>
              <a:rPr lang="en-US" sz="2600" dirty="0" smtClean="0"/>
              <a:t>2. For </a:t>
            </a:r>
            <a:r>
              <a:rPr lang="en-US" sz="2600" dirty="0"/>
              <a:t>a Request Total </a:t>
            </a:r>
            <a:r>
              <a:rPr lang="en-US" sz="2600" dirty="0" smtClean="0"/>
              <a:t>at or above $5,000: </a:t>
            </a:r>
          </a:p>
          <a:p>
            <a:r>
              <a:rPr lang="en-US" sz="2600" dirty="0" smtClean="0"/>
              <a:t>	Vice </a:t>
            </a:r>
            <a:r>
              <a:rPr lang="en-US" sz="2600" dirty="0"/>
              <a:t>President </a:t>
            </a:r>
            <a:endParaRPr lang="en-US" sz="2600" dirty="0" smtClean="0"/>
          </a:p>
          <a:p>
            <a:endParaRPr lang="en-US" sz="2600" dirty="0" smtClean="0"/>
          </a:p>
          <a:p>
            <a:r>
              <a:rPr lang="en-US" sz="2600" dirty="0" smtClean="0"/>
              <a:t>3. For </a:t>
            </a:r>
            <a:r>
              <a:rPr lang="en-US" sz="2600" dirty="0"/>
              <a:t>a Request Total </a:t>
            </a:r>
            <a:r>
              <a:rPr lang="en-US" sz="2600" dirty="0" smtClean="0"/>
              <a:t>at</a:t>
            </a:r>
            <a:r>
              <a:rPr lang="en-US" sz="2600" dirty="0"/>
              <a:t> </a:t>
            </a:r>
            <a:r>
              <a:rPr lang="en-US" sz="2600" dirty="0" smtClean="0"/>
              <a:t>or above </a:t>
            </a:r>
            <a:r>
              <a:rPr lang="en-US" sz="2600" dirty="0"/>
              <a:t>$</a:t>
            </a:r>
            <a:r>
              <a:rPr lang="en-US" sz="2600" dirty="0" smtClean="0"/>
              <a:t>10,000: 	President / Superintendent</a:t>
            </a:r>
          </a:p>
          <a:p>
            <a:endParaRPr lang="en-US" sz="2600" dirty="0"/>
          </a:p>
          <a:p>
            <a:r>
              <a:rPr lang="en-US" sz="2600" dirty="0" smtClean="0"/>
              <a:t>*See </a:t>
            </a:r>
            <a:r>
              <a:rPr lang="en-US" sz="2600" dirty="0" smtClean="0">
                <a:hlinkClick r:id="rId2"/>
              </a:rPr>
              <a:t>Signature Guidelines for Requests</a:t>
            </a:r>
            <a:endParaRPr lang="en-US" sz="2600" dirty="0" smtClean="0"/>
          </a:p>
        </p:txBody>
      </p:sp>
    </p:spTree>
    <p:extLst>
      <p:ext uri="{BB962C8B-B14F-4D97-AF65-F5344CB8AC3E}">
        <p14:creationId xmlns:p14="http://schemas.microsoft.com/office/powerpoint/2010/main" val="3476319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info form - New vendors</a:t>
            </a:r>
            <a:endParaRPr lang="en-US" dirty="0"/>
          </a:p>
        </p:txBody>
      </p:sp>
      <p:sp>
        <p:nvSpPr>
          <p:cNvPr id="3" name="Text Placeholder 2"/>
          <p:cNvSpPr>
            <a:spLocks noGrp="1"/>
          </p:cNvSpPr>
          <p:nvPr>
            <p:ph type="body" idx="1"/>
          </p:nvPr>
        </p:nvSpPr>
        <p:spPr>
          <a:xfrm>
            <a:off x="609600" y="1066800"/>
            <a:ext cx="7772400" cy="5257800"/>
          </a:xfrm>
        </p:spPr>
        <p:txBody>
          <a:bodyPr>
            <a:normAutofit/>
          </a:bodyPr>
          <a:lstStyle/>
          <a:p>
            <a:pPr marL="342900" indent="-342900">
              <a:buFont typeface="Arial" pitchFamily="34" charset="0"/>
              <a:buChar char="•"/>
            </a:pPr>
            <a:r>
              <a:rPr lang="en-US" sz="2400" dirty="0" smtClean="0"/>
              <a:t> To do </a:t>
            </a:r>
            <a:r>
              <a:rPr lang="en-US" sz="2400" dirty="0"/>
              <a:t>business with any vendor, that vendor must be set up in both the Colleague and Mercury </a:t>
            </a:r>
            <a:r>
              <a:rPr lang="en-US" sz="2400" dirty="0" smtClean="0"/>
              <a:t>Commerce databases</a:t>
            </a:r>
            <a:r>
              <a:rPr lang="en-US" sz="2400" dirty="0"/>
              <a:t>. </a:t>
            </a:r>
            <a:endParaRPr lang="en-US" sz="2400" dirty="0" smtClean="0"/>
          </a:p>
          <a:p>
            <a:pPr marL="342900" indent="-342900">
              <a:buFont typeface="Arial" pitchFamily="34" charset="0"/>
              <a:buChar char="•"/>
            </a:pPr>
            <a:endParaRPr lang="en-US" sz="2400" dirty="0"/>
          </a:p>
          <a:p>
            <a:pPr marL="342900" indent="-342900">
              <a:buFont typeface="Arial" pitchFamily="34" charset="0"/>
              <a:buChar char="•"/>
            </a:pPr>
            <a:r>
              <a:rPr lang="en-US" sz="2400" dirty="0" smtClean="0"/>
              <a:t> Use </a:t>
            </a:r>
            <a:r>
              <a:rPr lang="en-US" sz="2400" dirty="0"/>
              <a:t>“VENI” in Colleague to determine if the vendor is in our </a:t>
            </a:r>
            <a:r>
              <a:rPr lang="en-US" sz="2400" dirty="0" smtClean="0"/>
              <a:t>databases, </a:t>
            </a:r>
            <a:r>
              <a:rPr lang="en-US" sz="2400" dirty="0"/>
              <a:t>or contact Purchasing</a:t>
            </a:r>
            <a:r>
              <a:rPr lang="en-US" sz="2400" dirty="0" smtClean="0"/>
              <a:t>.</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 If the vendor does not exist, please have vendor complete the </a:t>
            </a:r>
            <a:r>
              <a:rPr lang="en-US" sz="2400" dirty="0" smtClean="0">
                <a:hlinkClick r:id="rId2"/>
              </a:rPr>
              <a:t>Vendor Information Form</a:t>
            </a:r>
            <a:r>
              <a:rPr lang="en-US" sz="2400" dirty="0" smtClean="0"/>
              <a:t>.</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Initiate </a:t>
            </a:r>
            <a:r>
              <a:rPr lang="en-US" sz="2400" dirty="0"/>
              <a:t>new vendor process </a:t>
            </a:r>
            <a:r>
              <a:rPr lang="en-US" sz="2400" dirty="0" smtClean="0"/>
              <a:t>two </a:t>
            </a:r>
            <a:r>
              <a:rPr lang="en-US" sz="2400" dirty="0"/>
              <a:t>weeks </a:t>
            </a:r>
            <a:r>
              <a:rPr lang="en-US" sz="2400" u="sng" dirty="0" smtClean="0"/>
              <a:t>prior</a:t>
            </a:r>
            <a:r>
              <a:rPr lang="en-US" sz="2400" dirty="0" smtClean="0"/>
              <a:t> to submitting purchase request </a:t>
            </a:r>
            <a:r>
              <a:rPr lang="en-US" sz="2400" dirty="0"/>
              <a:t>or check request.</a:t>
            </a:r>
          </a:p>
        </p:txBody>
      </p:sp>
    </p:spTree>
    <p:extLst>
      <p:ext uri="{BB962C8B-B14F-4D97-AF65-F5344CB8AC3E}">
        <p14:creationId xmlns:p14="http://schemas.microsoft.com/office/powerpoint/2010/main" val="246315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Bidding procedures matrix</a:t>
            </a:r>
            <a:endParaRPr lang="en-US" dirty="0"/>
          </a:p>
        </p:txBody>
      </p:sp>
      <p:sp>
        <p:nvSpPr>
          <p:cNvPr id="3" name="Text Placeholder 2"/>
          <p:cNvSpPr>
            <a:spLocks noGrp="1"/>
          </p:cNvSpPr>
          <p:nvPr>
            <p:ph type="body" idx="1"/>
          </p:nvPr>
        </p:nvSpPr>
        <p:spPr>
          <a:xfrm>
            <a:off x="609600" y="990600"/>
            <a:ext cx="7772400" cy="5486400"/>
          </a:xfrm>
        </p:spPr>
        <p:txBody>
          <a:bodyPr>
            <a:normAutofit/>
          </a:bodyPr>
          <a:lstStyle/>
          <a:p>
            <a:endParaRPr lang="en-US" sz="2400" dirty="0"/>
          </a:p>
          <a:p>
            <a:r>
              <a:rPr lang="en-US" sz="2400" dirty="0" smtClean="0"/>
              <a:t>The </a:t>
            </a:r>
            <a:r>
              <a:rPr lang="en-US" sz="2400" dirty="0" smtClean="0">
                <a:hlinkClick r:id="rId2"/>
              </a:rPr>
              <a:t>Bidding Procedures Matrix</a:t>
            </a:r>
            <a:r>
              <a:rPr lang="en-US" sz="2400" dirty="0" smtClean="0"/>
              <a:t> outlines the action needed for purchases at various dollar levels.</a:t>
            </a:r>
          </a:p>
          <a:p>
            <a:endParaRPr lang="en-US" sz="2400" dirty="0"/>
          </a:p>
          <a:p>
            <a:r>
              <a:rPr lang="en-US" sz="2400" dirty="0"/>
              <a:t>Documentation of </a:t>
            </a:r>
            <a:r>
              <a:rPr lang="en-US" sz="2400" dirty="0" smtClean="0"/>
              <a:t>the </a:t>
            </a:r>
            <a:r>
              <a:rPr lang="en-US" sz="2400" dirty="0"/>
              <a:t>required bids must be included with the purchase request, whether through Mercury Commerce or </a:t>
            </a:r>
            <a:r>
              <a:rPr lang="en-US" sz="2400" dirty="0" smtClean="0"/>
              <a:t>paper </a:t>
            </a:r>
            <a:r>
              <a:rPr lang="en-US" sz="2400" dirty="0"/>
              <a:t>format.</a:t>
            </a:r>
          </a:p>
          <a:p>
            <a:endParaRPr lang="en-US" sz="2600" dirty="0" smtClean="0"/>
          </a:p>
        </p:txBody>
      </p:sp>
    </p:spTree>
    <p:extLst>
      <p:ext uri="{BB962C8B-B14F-4D97-AF65-F5344CB8AC3E}">
        <p14:creationId xmlns:p14="http://schemas.microsoft.com/office/powerpoint/2010/main" val="3612346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employee orientation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employee orientation 2016</Template>
  <TotalTime>1419</TotalTime>
  <Words>1965</Words>
  <Application>Microsoft Office PowerPoint</Application>
  <PresentationFormat>On-screen Show (4:3)</PresentationFormat>
  <Paragraphs>317</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Times New Roman</vt:lpstr>
      <vt:lpstr>Calibri</vt:lpstr>
      <vt:lpstr>Quicksand Bold</vt:lpstr>
      <vt:lpstr>Wingdings</vt:lpstr>
      <vt:lpstr>Tahoma</vt:lpstr>
      <vt:lpstr>New employee orientation 2016</vt:lpstr>
      <vt:lpstr>  </vt:lpstr>
      <vt:lpstr>VISION AND MISSION STATEMENTS</vt:lpstr>
      <vt:lpstr>Topics covered</vt:lpstr>
      <vt:lpstr>INTRODUCTIONS</vt:lpstr>
      <vt:lpstr>Purchasing</vt:lpstr>
      <vt:lpstr>Purchase requisitions &amp; orders</vt:lpstr>
      <vt:lpstr>SIGNATURE GUIDELINES</vt:lpstr>
      <vt:lpstr>Vendor info form - New vendors</vt:lpstr>
      <vt:lpstr>Bidding procedures matrix</vt:lpstr>
      <vt:lpstr>BLANKET PURCHASE ORDERS</vt:lpstr>
      <vt:lpstr>regular (mercury commerce) PURCHASE ORDERS</vt:lpstr>
      <vt:lpstr>receiving</vt:lpstr>
      <vt:lpstr>Receiving in mercury commerce</vt:lpstr>
      <vt:lpstr>Receiving in mercury commerce</vt:lpstr>
      <vt:lpstr>CONTRACT FOR SERVICES</vt:lpstr>
      <vt:lpstr>Accounts payable</vt:lpstr>
      <vt:lpstr>Check requests</vt:lpstr>
      <vt:lpstr>Accounts payable reminders</vt:lpstr>
      <vt:lpstr>Accounts payable reminders</vt:lpstr>
      <vt:lpstr>Amazon, home depot, raley’s,  and smart &amp; final purchases</vt:lpstr>
      <vt:lpstr>TRAVEL Authorization</vt:lpstr>
      <vt:lpstr>Travel reimbursement</vt:lpstr>
      <vt:lpstr>Travel reminders</vt:lpstr>
      <vt:lpstr>EXPENDITURE TRANSFERS</vt:lpstr>
      <vt:lpstr>EXPENDITURE TRANSFERs</vt:lpstr>
      <vt:lpstr>BUDGET TRANSFERs</vt:lpstr>
      <vt:lpstr>BUDGET TRANSFERs</vt:lpstr>
      <vt:lpstr>Timesheet reminders</vt:lpstr>
      <vt:lpstr>Chart of accounts</vt:lpstr>
      <vt:lpstr>OBJECT CODES (Common Expense Codes)</vt:lpstr>
      <vt:lpstr>USEFUL COLLEAGUE SCREENS</vt:lpstr>
      <vt:lpstr>BUDGET REPORTS – DETAIL (GLBS)</vt:lpstr>
      <vt:lpstr> BUDGET REPORTS (INPUT GL ACCOUNT NUMBER COMPONENTS) </vt:lpstr>
      <vt:lpstr> SORTING REPORT BY ACCOUNT COMPONENT </vt:lpstr>
      <vt:lpstr>DETAIL REPORT (GLBS) EXAMPLE</vt:lpstr>
      <vt:lpstr>BUDGET REPORTS – SUMMARY (GLBR)</vt:lpstr>
      <vt:lpstr>SUMMARY REPORT (GLBR) EXAMPLE</vt:lpstr>
      <vt:lpstr>PRINTING BUDGET REPORTS</vt:lpstr>
      <vt:lpstr>ACCOUNT BALANCE INQUIRY (ACBL)</vt:lpstr>
      <vt:lpstr>ACCOUNT BALANCE INQUIRY (ACBL)</vt:lpstr>
      <vt:lpstr>Vendor Inquiry (VENI)</vt:lpstr>
      <vt:lpstr>Vendor Inquiry (VENI)</vt:lpstr>
      <vt:lpstr>PURCHASE ORDER INQUIRY (PINQ)</vt:lpstr>
      <vt:lpstr>PURCHASE ORDER INQUIRY (PINQ)</vt:lpstr>
      <vt:lpstr>BLANKET PURCHASE ORDER INQUIRY (BINQ)</vt:lpstr>
      <vt:lpstr>BLANKET PURCHASE ORDER INQUIRY (BINQ)</vt:lpstr>
      <vt:lpstr>PURCHASE ORDER REGISTER (PREG)</vt:lpstr>
      <vt:lpstr>PREG REPORT EXAMPLE</vt:lpstr>
      <vt:lpstr>2018-19 YEAR-END REMINDERS</vt:lpstr>
      <vt:lpstr>Business office website</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Suzie Payne, Interim Controller, Business Office  Dora Sanchez, Payroll Supervisor, Business Office  Jenny Santana, Accounting Assistant, Business Office</dc:title>
  <dc:creator>Laura Warren</dc:creator>
  <cp:lastModifiedBy>Julia Silveira</cp:lastModifiedBy>
  <cp:revision>70</cp:revision>
  <dcterms:created xsi:type="dcterms:W3CDTF">2016-08-11T21:11:24Z</dcterms:created>
  <dcterms:modified xsi:type="dcterms:W3CDTF">2019-07-19T18:50:41Z</dcterms:modified>
</cp:coreProperties>
</file>